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1.xml" ContentType="application/vnd.openxmlformats-officedocument.presentationml.notesSlide+xml"/>
  <Override PartName="/ppt/tags/tag77.xml" ContentType="application/vnd.openxmlformats-officedocument.presentationml.tags+xml"/>
  <Override PartName="/ppt/notesSlides/notesSlide32.xml" ContentType="application/vnd.openxmlformats-officedocument.presentationml.notesSlide+xml"/>
  <Override PartName="/ppt/tags/tag78.xml" ContentType="application/vnd.openxmlformats-officedocument.presentationml.tags+xml"/>
  <Override PartName="/ppt/notesSlides/notesSlide3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8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3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4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5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6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7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8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9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50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51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52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53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54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5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56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7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58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59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60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6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62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63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64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65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66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67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68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69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70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1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72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73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74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75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76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77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78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79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80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81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82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83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84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85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86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05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06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07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08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09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10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111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12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13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114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15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16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17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118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119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20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21.xml" ContentType="application/vnd.openxmlformats-officedocument.presentationml.notesSlide+xml"/>
  <Override PartName="/ppt/tags/tag334.xml" ContentType="application/vnd.openxmlformats-officedocument.presentationml.tags+xml"/>
  <Override PartName="/ppt/notesSlides/notesSlide122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123.xml" ContentType="application/vnd.openxmlformats-officedocument.presentationml.notesSlide+xml"/>
  <Override PartName="/ppt/tags/tag337.xml" ContentType="application/vnd.openxmlformats-officedocument.presentationml.tags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8"/>
  </p:notesMasterIdLst>
  <p:sldIdLst>
    <p:sldId id="256" r:id="rId2"/>
    <p:sldId id="257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532" r:id="rId29"/>
    <p:sldId id="425" r:id="rId30"/>
    <p:sldId id="426" r:id="rId31"/>
    <p:sldId id="428" r:id="rId32"/>
    <p:sldId id="533" r:id="rId33"/>
    <p:sldId id="429" r:id="rId34"/>
    <p:sldId id="436" r:id="rId35"/>
    <p:sldId id="437" r:id="rId36"/>
    <p:sldId id="438" r:id="rId37"/>
    <p:sldId id="439" r:id="rId38"/>
    <p:sldId id="440" r:id="rId39"/>
    <p:sldId id="441" r:id="rId40"/>
    <p:sldId id="442" r:id="rId41"/>
    <p:sldId id="443" r:id="rId42"/>
    <p:sldId id="444" r:id="rId43"/>
    <p:sldId id="445" r:id="rId44"/>
    <p:sldId id="446" r:id="rId45"/>
    <p:sldId id="447" r:id="rId46"/>
    <p:sldId id="448" r:id="rId47"/>
    <p:sldId id="449" r:id="rId48"/>
    <p:sldId id="450" r:id="rId49"/>
    <p:sldId id="451" r:id="rId50"/>
    <p:sldId id="452" r:id="rId51"/>
    <p:sldId id="453" r:id="rId52"/>
    <p:sldId id="454" r:id="rId53"/>
    <p:sldId id="455" r:id="rId54"/>
    <p:sldId id="456" r:id="rId55"/>
    <p:sldId id="457" r:id="rId56"/>
    <p:sldId id="458" r:id="rId57"/>
    <p:sldId id="459" r:id="rId58"/>
    <p:sldId id="460" r:id="rId59"/>
    <p:sldId id="461" r:id="rId60"/>
    <p:sldId id="462" r:id="rId61"/>
    <p:sldId id="463" r:id="rId62"/>
    <p:sldId id="464" r:id="rId63"/>
    <p:sldId id="473" r:id="rId64"/>
    <p:sldId id="474" r:id="rId65"/>
    <p:sldId id="475" r:id="rId66"/>
    <p:sldId id="476" r:id="rId67"/>
    <p:sldId id="477" r:id="rId68"/>
    <p:sldId id="478" r:id="rId69"/>
    <p:sldId id="479" r:id="rId70"/>
    <p:sldId id="480" r:id="rId71"/>
    <p:sldId id="481" r:id="rId72"/>
    <p:sldId id="482" r:id="rId73"/>
    <p:sldId id="483" r:id="rId74"/>
    <p:sldId id="484" r:id="rId75"/>
    <p:sldId id="485" r:id="rId76"/>
    <p:sldId id="486" r:id="rId77"/>
    <p:sldId id="487" r:id="rId78"/>
    <p:sldId id="488" r:id="rId79"/>
    <p:sldId id="489" r:id="rId80"/>
    <p:sldId id="490" r:id="rId81"/>
    <p:sldId id="491" r:id="rId82"/>
    <p:sldId id="492" r:id="rId83"/>
    <p:sldId id="493" r:id="rId84"/>
    <p:sldId id="494" r:id="rId85"/>
    <p:sldId id="495" r:id="rId86"/>
    <p:sldId id="496" r:id="rId87"/>
    <p:sldId id="497" r:id="rId88"/>
    <p:sldId id="498" r:id="rId89"/>
    <p:sldId id="541" r:id="rId90"/>
    <p:sldId id="542" r:id="rId91"/>
    <p:sldId id="543" r:id="rId92"/>
    <p:sldId id="544" r:id="rId93"/>
    <p:sldId id="545" r:id="rId94"/>
    <p:sldId id="546" r:id="rId95"/>
    <p:sldId id="547" r:id="rId96"/>
    <p:sldId id="548" r:id="rId97"/>
    <p:sldId id="549" r:id="rId98"/>
    <p:sldId id="550" r:id="rId99"/>
    <p:sldId id="551" r:id="rId100"/>
    <p:sldId id="552" r:id="rId101"/>
    <p:sldId id="553" r:id="rId102"/>
    <p:sldId id="554" r:id="rId103"/>
    <p:sldId id="555" r:id="rId104"/>
    <p:sldId id="556" r:id="rId105"/>
    <p:sldId id="557" r:id="rId106"/>
    <p:sldId id="558" r:id="rId107"/>
    <p:sldId id="512" r:id="rId108"/>
    <p:sldId id="513" r:id="rId109"/>
    <p:sldId id="514" r:id="rId110"/>
    <p:sldId id="515" r:id="rId111"/>
    <p:sldId id="516" r:id="rId112"/>
    <p:sldId id="517" r:id="rId113"/>
    <p:sldId id="518" r:id="rId114"/>
    <p:sldId id="519" r:id="rId115"/>
    <p:sldId id="520" r:id="rId116"/>
    <p:sldId id="521" r:id="rId117"/>
    <p:sldId id="522" r:id="rId118"/>
    <p:sldId id="523" r:id="rId119"/>
    <p:sldId id="524" r:id="rId120"/>
    <p:sldId id="525" r:id="rId121"/>
    <p:sldId id="526" r:id="rId122"/>
    <p:sldId id="527" r:id="rId123"/>
    <p:sldId id="538" r:id="rId124"/>
    <p:sldId id="529" r:id="rId125"/>
    <p:sldId id="530" r:id="rId126"/>
    <p:sldId id="531" r:id="rId1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1" autoAdjust="0"/>
    <p:restoredTop sz="94095" autoAdjust="0"/>
  </p:normalViewPr>
  <p:slideViewPr>
    <p:cSldViewPr>
      <p:cViewPr varScale="1">
        <p:scale>
          <a:sx n="72" d="100"/>
          <a:sy n="72" d="100"/>
        </p:scale>
        <p:origin x="12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2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D2DB2-BA90-4463-B0A8-AE12B0A66EE8}" type="slidenum">
              <a:rPr lang="en-US"/>
              <a:pPr/>
              <a:t>11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9505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23441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E97FD-D212-4804-8380-77B18C7B14A8}" type="slidenum">
              <a:rPr lang="es-ES_tradnl" smtClean="0"/>
              <a:pPr>
                <a:defRPr/>
              </a:pPr>
              <a:t>103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584004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E97FD-D212-4804-8380-77B18C7B14A8}" type="slidenum">
              <a:rPr lang="es-ES_tradnl" smtClean="0"/>
              <a:pPr>
                <a:defRPr/>
              </a:pPr>
              <a:t>104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002535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E97FD-D212-4804-8380-77B18C7B14A8}" type="slidenum">
              <a:rPr lang="es-ES_tradnl" smtClean="0"/>
              <a:pPr>
                <a:defRPr/>
              </a:pPr>
              <a:t>105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09176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/>
              <a:t>Fundamentos de Computadores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0F56C-104B-4FA9-B4DE-14BFFEAEB191}" type="slidenum">
              <a:rPr lang="es-ES" smtClean="0"/>
              <a:pPr/>
              <a:t>106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10252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5F79E-BEBA-4CA0-97A4-7B0A9455AC73}" type="slidenum">
              <a:rPr lang="en-US"/>
              <a:pPr/>
              <a:t>107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3280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913E8-79FF-4AEB-9A75-85C49707BFC6}" type="slidenum">
              <a:rPr lang="en-US"/>
              <a:pPr/>
              <a:t>108</a:t>
            </a:fld>
            <a:endParaRPr lang="en-US"/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4076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9B68F-BB09-412A-8618-FB1FAAD0AAC3}" type="slidenum">
              <a:rPr lang="en-US"/>
              <a:pPr/>
              <a:t>109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140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57A0A-9F8C-4737-A3F9-0D72E38FF074}" type="slidenum">
              <a:rPr lang="en-US"/>
              <a:pPr/>
              <a:t>110</a:t>
            </a:fld>
            <a:endParaRPr lang="en-US"/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925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DC253-3114-42E5-87D4-56BA4E1EA771}" type="slidenum">
              <a:rPr lang="en-US"/>
              <a:pPr/>
              <a:t>111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77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C829F-7ED2-40C6-BF34-D0B3FCC86EBA}" type="slidenum">
              <a:rPr lang="en-US"/>
              <a:pPr/>
              <a:t>12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8078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5577E-5C37-4CC8-9CB9-BF0367170214}" type="slidenum">
              <a:rPr lang="en-US"/>
              <a:pPr/>
              <a:t>112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861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70ACA-11B1-4E66-8D91-C65B08C616C7}" type="slidenum">
              <a:rPr lang="en-US"/>
              <a:pPr/>
              <a:t>113</a:t>
            </a:fld>
            <a:endParaRPr lang="en-US"/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6081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530B4-8073-4B12-B94F-3C40EBFDFC48}" type="slidenum">
              <a:rPr lang="en-US"/>
              <a:pPr/>
              <a:t>114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40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6A2C7-0542-4912-85FB-E8455F8251AB}" type="slidenum">
              <a:rPr lang="en-US"/>
              <a:pPr/>
              <a:t>115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3208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B824-E040-4414-AF7F-ED074F5F8E71}" type="slidenum">
              <a:rPr lang="en-US"/>
              <a:pPr/>
              <a:t>116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9023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97CEA-9E85-442A-887F-380AD7765851}" type="slidenum">
              <a:rPr lang="en-US"/>
              <a:pPr/>
              <a:t>117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091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64D62-7399-4839-AD1B-04006C7C3824}" type="slidenum">
              <a:rPr lang="en-US"/>
              <a:pPr/>
              <a:t>118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8849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F946A-6720-4E28-BFD2-C4DA39E14602}" type="slidenum">
              <a:rPr lang="en-US"/>
              <a:pPr/>
              <a:t>119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6967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3889-2A1B-49B7-8B85-F923DE23B8C1}" type="slidenum">
              <a:rPr lang="en-US"/>
              <a:pPr/>
              <a:t>120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451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A80EE-7CC1-4E39-B7FE-BA4CE30C8D0D}" type="slidenum">
              <a:rPr lang="en-US"/>
              <a:pPr/>
              <a:t>121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8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C4C82-1E05-4440-9F7E-6FAEB2EAAE75}" type="slidenum">
              <a:rPr lang="en-US"/>
              <a:pPr/>
              <a:t>13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2297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122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400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123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5484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B4C39-5F56-48D1-B818-B0BD6B2512E3}" type="slidenum">
              <a:rPr lang="en-US"/>
              <a:pPr/>
              <a:t>124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358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3AF8E-FB36-42C1-9FD0-E0CF2B653514}" type="slidenum">
              <a:rPr lang="en-US"/>
              <a:pPr/>
              <a:t>125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8688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38E7A-87EA-49C2-97C7-D8E400A9FFA8}" type="slidenum">
              <a:rPr lang="en-US"/>
              <a:pPr/>
              <a:t>126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1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2678-56B4-4083-93DF-293C377DC8BB}" type="slidenum">
              <a:rPr lang="en-US"/>
              <a:pPr/>
              <a:t>14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0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15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75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268C7-9330-4FF6-B88E-8F9390C46787}" type="slidenum">
              <a:rPr lang="en-US"/>
              <a:pPr/>
              <a:t>16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6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17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06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CE9A0-E7EE-465F-A9E2-2A09D0577B70}" type="slidenum">
              <a:rPr lang="en-US"/>
              <a:pPr/>
              <a:t>18</a:t>
            </a:fld>
            <a:endParaRPr lang="en-US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73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0A60-4161-4AA9-B4A0-BB2E25B9069F}" type="slidenum">
              <a:rPr lang="en-US"/>
              <a:pPr/>
              <a:t>19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20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12898-5B80-4728-A62A-50D6A1DE6BF0}" type="slidenum">
              <a:rPr lang="en-US"/>
              <a:pPr/>
              <a:t>3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3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21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40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22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78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F61A6-2541-4277-A2F9-36E5595FA60B}" type="slidenum">
              <a:rPr lang="en-US"/>
              <a:pPr/>
              <a:t>23</a:t>
            </a:fld>
            <a:endParaRPr lang="en-US"/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77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3838E-1E82-43E4-B8DE-813DBE74A75D}" type="slidenum">
              <a:rPr lang="en-US"/>
              <a:pPr/>
              <a:t>24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86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25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8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24AF9-8E72-4B4E-8C5A-1E1E37A3B6CF}" type="slidenum">
              <a:rPr lang="en-US"/>
              <a:pPr/>
              <a:t>26</a:t>
            </a:fld>
            <a:endParaRPr lang="en-US"/>
          </a:p>
        </p:txBody>
      </p:sp>
      <p:sp>
        <p:nvSpPr>
          <p:cNvPr id="137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05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27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90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11CED-087E-456E-A6A4-BC02949A7AE6}" type="slidenum">
              <a:rPr lang="en-US"/>
              <a:pPr/>
              <a:t>28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49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11CED-087E-456E-A6A4-BC02949A7AE6}" type="slidenum">
              <a:rPr lang="en-US"/>
              <a:pPr/>
              <a:t>29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42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920F2-DC38-4F6F-A77B-A47900AD3A10}" type="slidenum">
              <a:rPr lang="en-US"/>
              <a:pPr/>
              <a:t>30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A02A9-81E7-4FC0-8A31-24B525F14208}" type="slidenum">
              <a:rPr lang="en-US"/>
              <a:pPr/>
              <a:t>4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60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7C84D-A971-4CF1-98EF-58C3F19EC904}" type="slidenum">
              <a:rPr lang="en-US"/>
              <a:pPr/>
              <a:t>31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0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7C84D-A971-4CF1-98EF-58C3F19EC904}" type="slidenum">
              <a:rPr lang="en-US"/>
              <a:pPr/>
              <a:t>32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47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9DE6C-94EB-4595-8F93-B562C19E80F3}" type="slidenum">
              <a:rPr lang="en-US"/>
              <a:pPr/>
              <a:t>33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63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34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6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8179E-AA07-44A3-8B05-F6226C0FBDE4}" type="slidenum">
              <a:rPr lang="en-US"/>
              <a:pPr/>
              <a:t>35</a:t>
            </a:fld>
            <a:endParaRPr lang="en-US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020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0D39A-A66A-40DB-8874-60674FBA9AB5}" type="slidenum">
              <a:rPr lang="en-US"/>
              <a:pPr/>
              <a:t>36</a:t>
            </a:fld>
            <a:endParaRPr lang="en-US"/>
          </a:p>
        </p:txBody>
      </p:sp>
      <p:sp>
        <p:nvSpPr>
          <p:cNvPr id="139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76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CE023-FBA8-432C-927B-41A14ED06F98}" type="slidenum">
              <a:rPr lang="en-US"/>
              <a:pPr/>
              <a:t>37</a:t>
            </a:fld>
            <a:endParaRPr lang="en-US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950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0CE31-B9AB-4E8F-85BF-F6B5053178B4}" type="slidenum">
              <a:rPr lang="en-US"/>
              <a:pPr/>
              <a:t>38</a:t>
            </a:fld>
            <a:endParaRPr lang="en-US"/>
          </a:p>
        </p:txBody>
      </p:sp>
      <p:sp>
        <p:nvSpPr>
          <p:cNvPr id="139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008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6A372-B076-4BD4-8B6B-5EFE102C3D7C}" type="slidenum">
              <a:rPr lang="en-US"/>
              <a:pPr/>
              <a:t>39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97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3CF00-53FD-4EC4-AA76-ED57C6ED0CE5}" type="slidenum">
              <a:rPr lang="en-US"/>
              <a:pPr/>
              <a:t>40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C739A-9C17-47CD-9F20-15742CBE6C74}" type="slidenum">
              <a:rPr lang="en-US"/>
              <a:pPr/>
              <a:t>5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300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5C8C5-F143-4EF2-8770-B4CA20903ACA}" type="slidenum">
              <a:rPr lang="en-US"/>
              <a:pPr/>
              <a:t>41</a:t>
            </a:fld>
            <a:endParaRPr 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9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42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160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5E55D-E1B3-4D24-BC5E-4AB59900FF09}" type="slidenum">
              <a:rPr lang="en-US"/>
              <a:pPr/>
              <a:t>43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291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81BB1-3957-41BF-B808-F5DC72124A2A}" type="slidenum">
              <a:rPr lang="en-US"/>
              <a:pPr/>
              <a:t>44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187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3F9E9-4C7D-4C8C-B4A2-7798B431B1C8}" type="slidenum">
              <a:rPr lang="en-US"/>
              <a:pPr/>
              <a:t>45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13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46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170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47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434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71284-1B79-4AFD-9A6D-9A8DAC1A8E10}" type="slidenum">
              <a:rPr lang="en-US"/>
              <a:pPr/>
              <a:t>48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355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90720-7D24-47BC-B4CC-ADBEC2621C87}" type="slidenum">
              <a:rPr lang="en-US"/>
              <a:pPr/>
              <a:t>49</a:t>
            </a:fld>
            <a:endParaRPr lang="en-US"/>
          </a:p>
        </p:txBody>
      </p:sp>
      <p:sp>
        <p:nvSpPr>
          <p:cNvPr id="151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699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7CD3-8663-475F-9C54-7E46CC622A44}" type="slidenum">
              <a:rPr lang="en-US"/>
              <a:pPr/>
              <a:t>50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671D-A8C6-47B3-A75A-9352EA65CFB7}" type="slidenum">
              <a:rPr lang="en-US"/>
              <a:pPr/>
              <a:t>6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38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D3AE3-BEA1-4576-93E5-E4729F4CB26F}" type="slidenum">
              <a:rPr lang="en-US"/>
              <a:pPr/>
              <a:t>51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49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73AFB-06D8-44D8-869F-85B0E026D068}" type="slidenum">
              <a:rPr lang="en-US"/>
              <a:pPr/>
              <a:t>52</a:t>
            </a:fld>
            <a:endParaRPr lang="en-US"/>
          </a:p>
        </p:txBody>
      </p:sp>
      <p:sp>
        <p:nvSpPr>
          <p:cNvPr id="151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095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E4369-C59B-4132-AEF9-B908C8515B57}" type="slidenum">
              <a:rPr lang="en-US"/>
              <a:pPr/>
              <a:t>53</a:t>
            </a:fld>
            <a:endParaRPr 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6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A29C2-1754-4C70-A74F-89D7AF981303}" type="slidenum">
              <a:rPr lang="en-US"/>
              <a:pPr/>
              <a:t>54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228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E090C-9127-4D69-BD1F-73F10E6BFF94}" type="slidenum">
              <a:rPr lang="en-US"/>
              <a:pPr/>
              <a:t>55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41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43E8E-3198-4483-8CE5-D7EA68858CBD}" type="slidenum">
              <a:rPr lang="en-US"/>
              <a:pPr/>
              <a:t>56</a:t>
            </a:fld>
            <a:endParaRPr lang="en-US"/>
          </a:p>
        </p:txBody>
      </p:sp>
      <p:sp>
        <p:nvSpPr>
          <p:cNvPr id="141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53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7937B-67E4-4A18-8020-062B046C5AE8}" type="slidenum">
              <a:rPr lang="en-US"/>
              <a:pPr/>
              <a:t>57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247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00EB5-F414-42B8-9E69-B057DE5BC989}" type="slidenum">
              <a:rPr lang="en-US"/>
              <a:pPr/>
              <a:t>58</a:t>
            </a:fld>
            <a:endParaRPr lang="en-US"/>
          </a:p>
        </p:txBody>
      </p:sp>
      <p:sp>
        <p:nvSpPr>
          <p:cNvPr id="142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70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49C43-1199-4F71-BC7B-6A4E9346E921}" type="slidenum">
              <a:rPr lang="en-US"/>
              <a:pPr/>
              <a:t>59</a:t>
            </a:fld>
            <a:endParaRPr lang="en-US"/>
          </a:p>
        </p:txBody>
      </p:sp>
      <p:sp>
        <p:nvSpPr>
          <p:cNvPr id="151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995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E1A18-7F52-4A81-B492-26613CD9EBDF}" type="slidenum">
              <a:rPr lang="en-US"/>
              <a:pPr/>
              <a:t>60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9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1A6FD-BBE4-472C-9682-C83E0F98297A}" type="slidenum">
              <a:rPr lang="en-US"/>
              <a:pPr/>
              <a:t>7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239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4A452-600B-4266-A186-5B72F9BB75FD}" type="slidenum">
              <a:rPr lang="en-US"/>
              <a:pPr/>
              <a:t>61</a:t>
            </a:fld>
            <a:endParaRPr lang="en-US"/>
          </a:p>
        </p:txBody>
      </p:sp>
      <p:sp>
        <p:nvSpPr>
          <p:cNvPr id="142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88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17798-D3EE-48B6-AB9B-E3071B702F06}" type="slidenum">
              <a:rPr lang="en-US"/>
              <a:pPr/>
              <a:t>62</a:t>
            </a:fld>
            <a:endParaRPr lang="en-US"/>
          </a:p>
        </p:txBody>
      </p:sp>
      <p:sp>
        <p:nvSpPr>
          <p:cNvPr id="152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2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75EFB-AF6B-42D6-BF33-9B8AFEE1E3AD}" type="slidenum">
              <a:rPr lang="en-US"/>
              <a:pPr/>
              <a:t>63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82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2694D-31F9-4D20-B041-DD5A132283FB}" type="slidenum">
              <a:rPr lang="en-US"/>
              <a:pPr/>
              <a:t>64</a:t>
            </a:fld>
            <a:endParaRPr lang="en-US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287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13C2A-3FE9-4C28-9AA5-0A2689172120}" type="slidenum">
              <a:rPr lang="en-US"/>
              <a:pPr/>
              <a:t>65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937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C497D-BAAF-4663-94BD-869D41A91B61}" type="slidenum">
              <a:rPr lang="en-US"/>
              <a:pPr/>
              <a:t>66</a:t>
            </a:fld>
            <a:endParaRPr lang="en-US"/>
          </a:p>
        </p:txBody>
      </p:sp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8383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6BCA3-1859-43AB-8F11-EED879A75AE8}" type="slidenum">
              <a:rPr lang="en-US"/>
              <a:pPr/>
              <a:t>67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21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E2FF9-E030-419D-B53F-CD75372687CF}" type="slidenum">
              <a:rPr lang="en-US"/>
              <a:pPr/>
              <a:t>68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717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CA88-61E7-4A1A-9B15-4E2D88276536}" type="slidenum">
              <a:rPr lang="en-US"/>
              <a:pPr/>
              <a:t>69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95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4DEA3-25D5-4603-B984-4A488CC8E538}" type="slidenum">
              <a:rPr lang="en-US"/>
              <a:pPr/>
              <a:t>70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5DF1D-A0E9-436D-A100-376B78C97228}" type="slidenum">
              <a:rPr lang="en-US"/>
              <a:pPr/>
              <a:t>8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2577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66E8A-C797-4C9B-9D3A-7827445D777A}" type="slidenum">
              <a:rPr lang="en-US"/>
              <a:pPr/>
              <a:t>71</a:t>
            </a:fld>
            <a:endParaRPr lang="en-US"/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115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D43F-D11A-439E-A2E3-AE659895A2EF}" type="slidenum">
              <a:rPr lang="en-US"/>
              <a:pPr/>
              <a:t>72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441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3316F-328F-418C-A7E2-87315872C0A5}" type="slidenum">
              <a:rPr lang="en-US"/>
              <a:pPr/>
              <a:t>73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146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D0BD1-CD86-4E00-AFFB-63A734364820}" type="slidenum">
              <a:rPr lang="en-US"/>
              <a:pPr/>
              <a:t>74</a:t>
            </a:fld>
            <a:endParaRPr lang="en-US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029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0542-134F-4852-BDAD-DE7B33690EED}" type="slidenum">
              <a:rPr lang="en-US"/>
              <a:pPr/>
              <a:t>75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370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D2598-CECF-4725-8E73-E6498698778A}" type="slidenum">
              <a:rPr lang="en-US"/>
              <a:pPr/>
              <a:t>76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93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77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75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4F83D-A788-465D-8F6C-62F60A745528}" type="slidenum">
              <a:rPr lang="en-US"/>
              <a:pPr/>
              <a:t>78</a:t>
            </a:fld>
            <a:endParaRPr lang="en-US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24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32D8E-8CD6-4B81-97F7-5F8D03F2A0A0}" type="slidenum">
              <a:rPr lang="en-US"/>
              <a:pPr/>
              <a:t>79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3451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58592-DAED-4876-A72F-034A0267A593}" type="slidenum">
              <a:rPr lang="en-US"/>
              <a:pPr/>
              <a:t>80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9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8687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81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884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82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309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D39D0-D4B0-4B8C-A8B4-DE8BCCF45BB8}" type="slidenum">
              <a:rPr lang="en-US"/>
              <a:pPr/>
              <a:t>83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9587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3F203-F709-4960-A969-872A2BAAFE69}" type="slidenum">
              <a:rPr lang="en-US"/>
              <a:pPr/>
              <a:t>84</a:t>
            </a:fld>
            <a:endParaRPr lang="en-US"/>
          </a:p>
        </p:txBody>
      </p:sp>
      <p:sp>
        <p:nvSpPr>
          <p:cNvPr id="144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9720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698CA-D6BC-41F2-A1B8-7182405279B1}" type="slidenum">
              <a:rPr lang="en-US"/>
              <a:pPr/>
              <a:t>85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479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9A9FA-A004-47EE-B412-8DE89CB4D3B3}" type="slidenum">
              <a:rPr lang="en-US"/>
              <a:pPr/>
              <a:t>86</a:t>
            </a:fld>
            <a:endParaRPr lang="en-US"/>
          </a:p>
        </p:txBody>
      </p:sp>
      <p:sp>
        <p:nvSpPr>
          <p:cNvPr id="145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886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B29BC-53BE-4854-9FA4-43C191B99F90}" type="slidenum">
              <a:rPr lang="en-US"/>
              <a:pPr/>
              <a:t>87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244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88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792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/>
              <a:t>Fundamentos de Computadores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0F56C-104B-4FA9-B4DE-14BFFEAEB191}" type="slidenum">
              <a:rPr lang="es-ES" smtClean="0"/>
              <a:pPr/>
              <a:t>89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85266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FC101-AB72-4F49-A18C-9FA105CB9A07}" type="slidenum">
              <a:rPr lang="es-ES_tradnl"/>
              <a:pPr/>
              <a:t>90</a:t>
            </a:fld>
            <a:endParaRPr lang="es-ES_tradnl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33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377D0-3401-4DB7-96DB-6B7BE03ABE96}" type="slidenum">
              <a:rPr lang="en-US"/>
              <a:pPr/>
              <a:t>10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3184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2200" b="1" dirty="0"/>
              <a:t>Características de las Unidades funcionales (UF)</a:t>
            </a:r>
          </a:p>
          <a:p>
            <a:pPr lvl="1">
              <a:buFont typeface="Calibri" pitchFamily="34" charset="0"/>
              <a:buChar char="–"/>
            </a:pPr>
            <a:r>
              <a:rPr lang="es-ES" sz="2000" b="1" dirty="0">
                <a:solidFill>
                  <a:srgbClr val="0070C0"/>
                </a:solidFill>
              </a:rPr>
              <a:t>Latencia de uso:  </a:t>
            </a:r>
            <a:r>
              <a:rPr lang="es-ES" sz="2000" dirty="0"/>
              <a:t>número de ciclos de espera entre una instrucción que produce un resultado y una instrucción que lo usa. Suele ser un ciclo menos que la longitud del pipeline de ejecución  </a:t>
            </a:r>
            <a:r>
              <a:rPr lang="es-ES" sz="2000" dirty="0">
                <a:solidFill>
                  <a:srgbClr val="C00000"/>
                </a:solidFill>
              </a:rPr>
              <a:t>?????</a:t>
            </a:r>
          </a:p>
          <a:p>
            <a:pPr lvl="1"/>
            <a:endParaRPr lang="es-ES" sz="2000" dirty="0">
              <a:solidFill>
                <a:srgbClr val="C00000"/>
              </a:solidFill>
            </a:endParaRPr>
          </a:p>
          <a:p>
            <a:pPr lvl="1">
              <a:buFont typeface="Calibri" pitchFamily="34" charset="0"/>
              <a:buChar char="–"/>
            </a:pPr>
            <a:r>
              <a:rPr lang="es-ES" sz="2000" b="1" dirty="0">
                <a:solidFill>
                  <a:srgbClr val="C00000"/>
                </a:solidFill>
              </a:rPr>
              <a:t>Intervalo de iniciación: </a:t>
            </a:r>
            <a:r>
              <a:rPr lang="es-ES" sz="2000" dirty="0">
                <a:solidFill>
                  <a:srgbClr val="C00000"/>
                </a:solidFill>
              </a:rPr>
              <a:t>Nº de ciclos que tiene que esperar otra instrucción para poder utilizar la unidad (en el caso de unidades segmentadas)</a:t>
            </a:r>
            <a:endParaRPr lang="es-ES" sz="2000" dirty="0"/>
          </a:p>
          <a:p>
            <a:pPr lvl="1">
              <a:lnSpc>
                <a:spcPct val="70000"/>
              </a:lnSpc>
              <a:buFont typeface="Calibri" pitchFamily="34" charset="0"/>
              <a:buChar char="–"/>
            </a:pPr>
            <a:endParaRPr lang="es-ES" sz="2000" dirty="0">
              <a:solidFill>
                <a:srgbClr val="C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327481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89773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04111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25777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40566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4820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66029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2773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s-ES_tradnl" sz="1600" dirty="0">
                <a:solidFill>
                  <a:srgbClr val="FF0000"/>
                </a:solidFill>
                <a:sym typeface="Wingdings" pitchFamily="2" charset="2"/>
              </a:rPr>
              <a:t>La lógica del cortocircuito es más compleja</a:t>
            </a:r>
          </a:p>
          <a:p>
            <a:pPr lvl="1">
              <a:defRPr/>
            </a:pPr>
            <a:r>
              <a:rPr lang="es-ES_tradnl" sz="1400" dirty="0">
                <a:solidFill>
                  <a:srgbClr val="FF0000"/>
                </a:solidFill>
                <a:sym typeface="Wingdings" pitchFamily="2" charset="2"/>
              </a:rPr>
              <a:t>Más instrucciones implicadas</a:t>
            </a:r>
          </a:p>
          <a:p>
            <a:pPr lvl="1">
              <a:defRPr/>
            </a:pPr>
            <a:r>
              <a:rPr lang="es-ES_tradnl" sz="1400" dirty="0">
                <a:solidFill>
                  <a:srgbClr val="FF0000"/>
                </a:solidFill>
                <a:sym typeface="Wingdings" pitchFamily="2" charset="2"/>
              </a:rPr>
              <a:t>Muchos más comparadores</a:t>
            </a:r>
          </a:p>
          <a:p>
            <a:pPr lvl="1">
              <a:defRPr/>
            </a:pPr>
            <a:r>
              <a:rPr lang="es-ES_tradnl" sz="1400" dirty="0">
                <a:solidFill>
                  <a:srgbClr val="FF0000"/>
                </a:solidFill>
                <a:sym typeface="Wingdings" pitchFamily="2" charset="2"/>
              </a:rPr>
              <a:t>Bloqueos más largos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047865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91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>
                    <a:lumMod val="50000"/>
                  </a:schemeClr>
                </a:solidFill>
              </a:rPr>
              <a:t>Chapter 7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‹Nº›</a:t>
            </a:fld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&gt; </a:t>
            </a: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871516" y="2870780"/>
            <a:ext cx="651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MICROArchitecture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65DE-D122-4C11-8F1A-2E33ED9CEB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295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-26987"/>
            <a:ext cx="8713787" cy="5970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125538"/>
            <a:ext cx="7772400" cy="23352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28008" y="6478437"/>
            <a:ext cx="614782" cy="267569"/>
          </a:xfrm>
        </p:spPr>
        <p:txBody>
          <a:bodyPr/>
          <a:lstStyle>
            <a:lvl1pPr>
              <a:defRPr/>
            </a:lvl1pPr>
          </a:lstStyle>
          <a:p>
            <a:fld id="{467D774E-AC82-4264-A994-B944E7389DE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8" name="2 Marcador de texto"/>
          <p:cNvSpPr>
            <a:spLocks noGrp="1"/>
          </p:cNvSpPr>
          <p:nvPr>
            <p:ph type="body" sz="half" idx="13"/>
          </p:nvPr>
        </p:nvSpPr>
        <p:spPr>
          <a:xfrm>
            <a:off x="668547" y="3635825"/>
            <a:ext cx="7772400" cy="23352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4109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>
                    <a:lumMod val="50000"/>
                  </a:schemeClr>
                </a:solidFill>
              </a:rPr>
              <a:t>Chapter 7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‹Nº›</a:t>
            </a:fld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&gt; </a:t>
            </a: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870778" y="2870780"/>
            <a:ext cx="651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MICROArchitecture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06F0-C378-40EA-9A98-1FA63721B836}" type="datetime1">
              <a:rPr lang="es-ES" smtClean="0"/>
              <a:pPr/>
              <a:t>06/04/2018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10DB-1A2E-4172-84E0-5440788D0A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890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wmf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3.vml"/><Relationship Id="rId4" Type="http://schemas.openxmlformats.org/officeDocument/2006/relationships/image" Target="../media/image76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79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80.bin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notesSlide" Target="../notesSlides/notesSlide10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5" Type="http://schemas.openxmlformats.org/officeDocument/2006/relationships/notesSlide" Target="../notesSlides/notesSlide106.xml"/><Relationship Id="rId4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notesSlide" Target="../notesSlides/notesSlide10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wmf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5" Type="http://schemas.openxmlformats.org/officeDocument/2006/relationships/notesSlide" Target="../notesSlides/notesSlide108.xml"/><Relationship Id="rId4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5" Type="http://schemas.openxmlformats.org/officeDocument/2006/relationships/notesSlide" Target="../notesSlides/notesSlide109.xml"/><Relationship Id="rId4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tags" Target="../tags/tag295.xml"/><Relationship Id="rId7" Type="http://schemas.openxmlformats.org/officeDocument/2006/relationships/notesSlide" Target="../notesSlides/notesSlide110.xml"/><Relationship Id="rId2" Type="http://schemas.openxmlformats.org/officeDocument/2006/relationships/tags" Target="../tags/tag294.xml"/><Relationship Id="rId1" Type="http://schemas.openxmlformats.org/officeDocument/2006/relationships/vmlDrawing" Target="../drawings/vmlDrawing7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9" Type="http://schemas.openxmlformats.org/officeDocument/2006/relationships/image" Target="../media/image79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tags" Target="../tags/tag299.xml"/><Relationship Id="rId7" Type="http://schemas.openxmlformats.org/officeDocument/2006/relationships/oleObject" Target="../embeddings/oleObject82.bin"/><Relationship Id="rId2" Type="http://schemas.openxmlformats.org/officeDocument/2006/relationships/tags" Target="../tags/tag298.xml"/><Relationship Id="rId1" Type="http://schemas.openxmlformats.org/officeDocument/2006/relationships/vmlDrawing" Target="../drawings/vmlDrawing77.vml"/><Relationship Id="rId6" Type="http://schemas.openxmlformats.org/officeDocument/2006/relationships/notesSlide" Target="../notesSlides/notesSlide1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0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tags" Target="../tags/tag302.xml"/><Relationship Id="rId7" Type="http://schemas.openxmlformats.org/officeDocument/2006/relationships/notesSlide" Target="../notesSlides/notesSlide112.xml"/><Relationship Id="rId2" Type="http://schemas.openxmlformats.org/officeDocument/2006/relationships/tags" Target="../tags/tag301.xml"/><Relationship Id="rId1" Type="http://schemas.openxmlformats.org/officeDocument/2006/relationships/vmlDrawing" Target="../drawings/vmlDrawing7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9" Type="http://schemas.openxmlformats.org/officeDocument/2006/relationships/image" Target="../media/image81.w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tags" Target="../tags/tag306.xml"/><Relationship Id="rId7" Type="http://schemas.openxmlformats.org/officeDocument/2006/relationships/notesSlide" Target="../notesSlides/notesSlide113.xml"/><Relationship Id="rId2" Type="http://schemas.openxmlformats.org/officeDocument/2006/relationships/tags" Target="../tags/tag305.xml"/><Relationship Id="rId1" Type="http://schemas.openxmlformats.org/officeDocument/2006/relationships/vmlDrawing" Target="../drawings/vmlDrawing7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9" Type="http://schemas.openxmlformats.org/officeDocument/2006/relationships/image" Target="../media/image82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notesSlide" Target="../notesSlides/notesSlide1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notesSlide" Target="../notesSlides/notesSlide1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6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6.xml"/><Relationship Id="rId3" Type="http://schemas.openxmlformats.org/officeDocument/2006/relationships/tags" Target="../tags/tag3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7.xml"/><Relationship Id="rId1" Type="http://schemas.openxmlformats.org/officeDocument/2006/relationships/vmlDrawing" Target="../drawings/vmlDrawing80.v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10" Type="http://schemas.openxmlformats.org/officeDocument/2006/relationships/image" Target="../media/image83.wmf"/><Relationship Id="rId4" Type="http://schemas.openxmlformats.org/officeDocument/2006/relationships/tags" Target="../tags/tag319.xml"/><Relationship Id="rId9" Type="http://schemas.openxmlformats.org/officeDocument/2006/relationships/oleObject" Target="../embeddings/oleObject85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7" Type="http://schemas.openxmlformats.org/officeDocument/2006/relationships/image" Target="../media/image84.wmf"/><Relationship Id="rId2" Type="http://schemas.openxmlformats.org/officeDocument/2006/relationships/tags" Target="../tags/tag322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86.bin"/><Relationship Id="rId5" Type="http://schemas.openxmlformats.org/officeDocument/2006/relationships/notesSlide" Target="../notesSlides/notesSlide11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7.wmf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7" Type="http://schemas.openxmlformats.org/officeDocument/2006/relationships/image" Target="../media/image85.wmf"/><Relationship Id="rId2" Type="http://schemas.openxmlformats.org/officeDocument/2006/relationships/tags" Target="../tags/tag324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87.bin"/><Relationship Id="rId5" Type="http://schemas.openxmlformats.org/officeDocument/2006/relationships/notesSlide" Target="../notesSlides/notesSlide118.xml"/><Relationship Id="rId4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notesSlide" Target="../notesSlides/notesSlide1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9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4" Type="http://schemas.openxmlformats.org/officeDocument/2006/relationships/notesSlide" Target="../notesSlides/notesSlide120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4" Type="http://schemas.openxmlformats.org/officeDocument/2006/relationships/notesSlide" Target="../notesSlides/notesSlide12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4" Type="http://schemas.openxmlformats.org/officeDocument/2006/relationships/notesSlide" Target="../notesSlides/notesSlide12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8.wmf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9.wmf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0.wmf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1.wmf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2.wmf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3.wmf"/><Relationship Id="rId2" Type="http://schemas.openxmlformats.org/officeDocument/2006/relationships/tags" Target="../tags/tag2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29.xml"/><Relationship Id="rId7" Type="http://schemas.openxmlformats.org/officeDocument/2006/relationships/oleObject" Target="../embeddings/oleObject12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32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tags" Target="../tags/tag36.xml"/><Relationship Id="rId7" Type="http://schemas.openxmlformats.org/officeDocument/2006/relationships/oleObject" Target="../embeddings/oleObject14.bin"/><Relationship Id="rId2" Type="http://schemas.openxmlformats.org/officeDocument/2006/relationships/tags" Target="../tags/tag35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7.wmf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6.v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14.wmf"/><Relationship Id="rId4" Type="http://schemas.openxmlformats.org/officeDocument/2006/relationships/tags" Target="../tags/tag47.xml"/><Relationship Id="rId9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8.wmf"/><Relationship Id="rId2" Type="http://schemas.openxmlformats.org/officeDocument/2006/relationships/tags" Target="../tags/tag5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56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1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68.xml"/><Relationship Id="rId7" Type="http://schemas.openxmlformats.org/officeDocument/2006/relationships/oleObject" Target="../embeddings/oleObject19.bin"/><Relationship Id="rId2" Type="http://schemas.openxmlformats.org/officeDocument/2006/relationships/tags" Target="../tags/tag67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80.xml"/><Relationship Id="rId7" Type="http://schemas.openxmlformats.org/officeDocument/2006/relationships/oleObject" Target="../embeddings/oleObject20.bin"/><Relationship Id="rId2" Type="http://schemas.openxmlformats.org/officeDocument/2006/relationships/tags" Target="../tags/tag79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83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82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2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87.xml"/><Relationship Id="rId7" Type="http://schemas.openxmlformats.org/officeDocument/2006/relationships/notesSlide" Target="../notesSlides/notesSlide36.xml"/><Relationship Id="rId2" Type="http://schemas.openxmlformats.org/officeDocument/2006/relationships/tags" Target="../tags/tag86.xml"/><Relationship Id="rId1" Type="http://schemas.openxmlformats.org/officeDocument/2006/relationships/vmlDrawing" Target="../drawings/vmlDrawing2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image" Target="../media/image2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91.xml"/><Relationship Id="rId7" Type="http://schemas.openxmlformats.org/officeDocument/2006/relationships/notesSlide" Target="../notesSlides/notesSlide37.xml"/><Relationship Id="rId2" Type="http://schemas.openxmlformats.org/officeDocument/2006/relationships/tags" Target="../tags/tag90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95.xml"/><Relationship Id="rId7" Type="http://schemas.openxmlformats.org/officeDocument/2006/relationships/notesSlide" Target="../notesSlides/notesSlide38.xml"/><Relationship Id="rId2" Type="http://schemas.openxmlformats.org/officeDocument/2006/relationships/tags" Target="../tags/tag94.xml"/><Relationship Id="rId1" Type="http://schemas.openxmlformats.org/officeDocument/2006/relationships/vmlDrawing" Target="../drawings/vmlDrawing2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99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9" Type="http://schemas.openxmlformats.org/officeDocument/2006/relationships/image" Target="../media/image2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103.xml"/><Relationship Id="rId7" Type="http://schemas.openxmlformats.org/officeDocument/2006/relationships/notesSlide" Target="../notesSlides/notesSlide40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image" Target="../media/image2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107.xml"/><Relationship Id="rId7" Type="http://schemas.openxmlformats.org/officeDocument/2006/relationships/notesSlide" Target="../notesSlides/notesSlide41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2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111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2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2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115.xml"/><Relationship Id="rId7" Type="http://schemas.openxmlformats.org/officeDocument/2006/relationships/notesSlide" Target="../notesSlides/notesSlide4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2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image" Target="../media/image2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tags" Target="../tags/tag119.xml"/><Relationship Id="rId7" Type="http://schemas.openxmlformats.org/officeDocument/2006/relationships/oleObject" Target="../embeddings/oleObject30.bin"/><Relationship Id="rId2" Type="http://schemas.openxmlformats.org/officeDocument/2006/relationships/tags" Target="../tags/tag118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tags" Target="../tags/tag122.xml"/><Relationship Id="rId7" Type="http://schemas.openxmlformats.org/officeDocument/2006/relationships/oleObject" Target="../embeddings/oleObject31.bin"/><Relationship Id="rId2" Type="http://schemas.openxmlformats.org/officeDocument/2006/relationships/tags" Target="../tags/tag121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tags" Target="../tags/tag125.xml"/><Relationship Id="rId7" Type="http://schemas.openxmlformats.org/officeDocument/2006/relationships/oleObject" Target="../embeddings/oleObject32.bin"/><Relationship Id="rId2" Type="http://schemas.openxmlformats.org/officeDocument/2006/relationships/tags" Target="../tags/tag124.xml"/><Relationship Id="rId1" Type="http://schemas.openxmlformats.org/officeDocument/2006/relationships/vmlDrawing" Target="../drawings/vmlDrawing32.v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tags" Target="../tags/tag128.xml"/><Relationship Id="rId7" Type="http://schemas.openxmlformats.org/officeDocument/2006/relationships/oleObject" Target="../embeddings/oleObject33.bin"/><Relationship Id="rId2" Type="http://schemas.openxmlformats.org/officeDocument/2006/relationships/tags" Target="../tags/tag127.xml"/><Relationship Id="rId1" Type="http://schemas.openxmlformats.org/officeDocument/2006/relationships/vmlDrawing" Target="../drawings/vmlDrawing33.v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wmf"/><Relationship Id="rId4" Type="http://schemas.openxmlformats.org/officeDocument/2006/relationships/tags" Target="../tags/tag129.xml"/><Relationship Id="rId9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tags" Target="../tags/tag131.xml"/><Relationship Id="rId7" Type="http://schemas.openxmlformats.org/officeDocument/2006/relationships/oleObject" Target="../embeddings/oleObject35.bin"/><Relationship Id="rId2" Type="http://schemas.openxmlformats.org/officeDocument/2006/relationships/tags" Target="../tags/tag130.xml"/><Relationship Id="rId1" Type="http://schemas.openxmlformats.org/officeDocument/2006/relationships/vmlDrawing" Target="../drawings/vmlDrawing34.v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wmf"/><Relationship Id="rId4" Type="http://schemas.openxmlformats.org/officeDocument/2006/relationships/tags" Target="../tags/tag132.xml"/><Relationship Id="rId9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tags" Target="../tags/tag134.xml"/><Relationship Id="rId7" Type="http://schemas.openxmlformats.org/officeDocument/2006/relationships/oleObject" Target="../embeddings/oleObject37.bin"/><Relationship Id="rId2" Type="http://schemas.openxmlformats.org/officeDocument/2006/relationships/tags" Target="../tags/tag133.xml"/><Relationship Id="rId1" Type="http://schemas.openxmlformats.org/officeDocument/2006/relationships/vmlDrawing" Target="../drawings/vmlDrawing35.v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wmf"/><Relationship Id="rId4" Type="http://schemas.openxmlformats.org/officeDocument/2006/relationships/tags" Target="../tags/tag135.xml"/><Relationship Id="rId9" Type="http://schemas.openxmlformats.org/officeDocument/2006/relationships/oleObject" Target="../embeddings/oleObject3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tags" Target="../tags/tag137.xml"/><Relationship Id="rId7" Type="http://schemas.openxmlformats.org/officeDocument/2006/relationships/oleObject" Target="../embeddings/oleObject39.bin"/><Relationship Id="rId2" Type="http://schemas.openxmlformats.org/officeDocument/2006/relationships/tags" Target="../tags/tag136.xml"/><Relationship Id="rId1" Type="http://schemas.openxmlformats.org/officeDocument/2006/relationships/vmlDrawing" Target="../drawings/vmlDrawing36.v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wmf"/><Relationship Id="rId4" Type="http://schemas.openxmlformats.org/officeDocument/2006/relationships/tags" Target="../tags/tag138.xml"/><Relationship Id="rId9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tags" Target="../tags/tag140.xml"/><Relationship Id="rId7" Type="http://schemas.openxmlformats.org/officeDocument/2006/relationships/oleObject" Target="../embeddings/oleObject41.bin"/><Relationship Id="rId2" Type="http://schemas.openxmlformats.org/officeDocument/2006/relationships/tags" Target="../tags/tag139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wmf"/><Relationship Id="rId4" Type="http://schemas.openxmlformats.org/officeDocument/2006/relationships/tags" Target="../tags/tag141.xml"/><Relationship Id="rId9" Type="http://schemas.openxmlformats.org/officeDocument/2006/relationships/oleObject" Target="../embeddings/oleObject4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41.wmf"/><Relationship Id="rId2" Type="http://schemas.openxmlformats.org/officeDocument/2006/relationships/tags" Target="../tags/tag14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3.bin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42.wmf"/><Relationship Id="rId2" Type="http://schemas.openxmlformats.org/officeDocument/2006/relationships/tags" Target="../tags/tag144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4.bin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43.wmf"/><Relationship Id="rId2" Type="http://schemas.openxmlformats.org/officeDocument/2006/relationships/tags" Target="../tags/tag146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5.bin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44.wmf"/><Relationship Id="rId2" Type="http://schemas.openxmlformats.org/officeDocument/2006/relationships/tags" Target="../tags/tag148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6.bin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tags" Target="../tags/tag151.xml"/><Relationship Id="rId7" Type="http://schemas.openxmlformats.org/officeDocument/2006/relationships/oleObject" Target="../embeddings/oleObject47.bin"/><Relationship Id="rId2" Type="http://schemas.openxmlformats.org/officeDocument/2006/relationships/tags" Target="../tags/tag150.xml"/><Relationship Id="rId1" Type="http://schemas.openxmlformats.org/officeDocument/2006/relationships/vmlDrawing" Target="../drawings/vmlDrawing42.v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tags" Target="../tags/tag154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53.xml"/><Relationship Id="rId1" Type="http://schemas.openxmlformats.org/officeDocument/2006/relationships/vmlDrawing" Target="../drawings/vmlDrawing43.v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tags" Target="../tags/tag157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56.xml"/><Relationship Id="rId1" Type="http://schemas.openxmlformats.org/officeDocument/2006/relationships/vmlDrawing" Target="../drawings/vmlDrawing44.v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tags" Target="../tags/tag160.xml"/><Relationship Id="rId7" Type="http://schemas.openxmlformats.org/officeDocument/2006/relationships/oleObject" Target="../embeddings/oleObject50.bin"/><Relationship Id="rId2" Type="http://schemas.openxmlformats.org/officeDocument/2006/relationships/tags" Target="../tags/tag159.xml"/><Relationship Id="rId1" Type="http://schemas.openxmlformats.org/officeDocument/2006/relationships/vmlDrawing" Target="../drawings/vmlDrawing45.v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tags" Target="../tags/tag163.xml"/><Relationship Id="rId7" Type="http://schemas.openxmlformats.org/officeDocument/2006/relationships/oleObject" Target="../embeddings/oleObject51.bin"/><Relationship Id="rId2" Type="http://schemas.openxmlformats.org/officeDocument/2006/relationships/tags" Target="../tags/tag162.xml"/><Relationship Id="rId1" Type="http://schemas.openxmlformats.org/officeDocument/2006/relationships/vmlDrawing" Target="../drawings/vmlDrawing46.v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tags" Target="../tags/tag166.xml"/><Relationship Id="rId7" Type="http://schemas.openxmlformats.org/officeDocument/2006/relationships/oleObject" Target="../embeddings/oleObject52.bin"/><Relationship Id="rId2" Type="http://schemas.openxmlformats.org/officeDocument/2006/relationships/tags" Target="../tags/tag165.xml"/><Relationship Id="rId1" Type="http://schemas.openxmlformats.org/officeDocument/2006/relationships/vmlDrawing" Target="../drawings/vmlDrawing47.v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tags" Target="../tags/tag169.xml"/><Relationship Id="rId7" Type="http://schemas.openxmlformats.org/officeDocument/2006/relationships/oleObject" Target="../embeddings/oleObject53.bin"/><Relationship Id="rId2" Type="http://schemas.openxmlformats.org/officeDocument/2006/relationships/tags" Target="../tags/tag168.xml"/><Relationship Id="rId1" Type="http://schemas.openxmlformats.org/officeDocument/2006/relationships/vmlDrawing" Target="../drawings/vmlDrawing48.v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tags" Target="../tags/tag172.xml"/><Relationship Id="rId7" Type="http://schemas.openxmlformats.org/officeDocument/2006/relationships/oleObject" Target="../embeddings/oleObject54.bin"/><Relationship Id="rId2" Type="http://schemas.openxmlformats.org/officeDocument/2006/relationships/tags" Target="../tags/tag171.xml"/><Relationship Id="rId1" Type="http://schemas.openxmlformats.org/officeDocument/2006/relationships/vmlDrawing" Target="../drawings/vmlDrawing49.v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tags" Target="../tags/tag178.xml"/><Relationship Id="rId7" Type="http://schemas.openxmlformats.org/officeDocument/2006/relationships/oleObject" Target="../embeddings/oleObject55.bin"/><Relationship Id="rId2" Type="http://schemas.openxmlformats.org/officeDocument/2006/relationships/tags" Target="../tags/tag177.xml"/><Relationship Id="rId1" Type="http://schemas.openxmlformats.org/officeDocument/2006/relationships/vmlDrawing" Target="../drawings/vmlDrawing50.v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9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tags" Target="../tags/tag181.xml"/><Relationship Id="rId7" Type="http://schemas.openxmlformats.org/officeDocument/2006/relationships/oleObject" Target="../embeddings/oleObject56.bin"/><Relationship Id="rId2" Type="http://schemas.openxmlformats.org/officeDocument/2006/relationships/tags" Target="../tags/tag180.xml"/><Relationship Id="rId1" Type="http://schemas.openxmlformats.org/officeDocument/2006/relationships/vmlDrawing" Target="../drawings/vmlDrawing51.v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tags" Target="../tags/tag184.xml"/><Relationship Id="rId7" Type="http://schemas.openxmlformats.org/officeDocument/2006/relationships/oleObject" Target="../embeddings/oleObject57.bin"/><Relationship Id="rId2" Type="http://schemas.openxmlformats.org/officeDocument/2006/relationships/tags" Target="../tags/tag183.xml"/><Relationship Id="rId1" Type="http://schemas.openxmlformats.org/officeDocument/2006/relationships/vmlDrawing" Target="../drawings/vmlDrawing52.vml"/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tags" Target="../tags/tag187.xml"/><Relationship Id="rId7" Type="http://schemas.openxmlformats.org/officeDocument/2006/relationships/notesSlide" Target="../notesSlides/notesSlide68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5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9" Type="http://schemas.openxmlformats.org/officeDocument/2006/relationships/image" Target="../media/image5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191.xml"/><Relationship Id="rId7" Type="http://schemas.openxmlformats.org/officeDocument/2006/relationships/notesSlide" Target="../notesSlides/notesSlide69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5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9" Type="http://schemas.openxmlformats.org/officeDocument/2006/relationships/image" Target="../media/image57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tags" Target="../tags/tag199.xml"/><Relationship Id="rId7" Type="http://schemas.openxmlformats.org/officeDocument/2006/relationships/notesSlide" Target="../notesSlides/notesSlide71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5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9" Type="http://schemas.openxmlformats.org/officeDocument/2006/relationships/image" Target="../media/image58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3.xml"/><Relationship Id="rId3" Type="http://schemas.openxmlformats.org/officeDocument/2006/relationships/tags" Target="../tags/tag20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56.v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10" Type="http://schemas.openxmlformats.org/officeDocument/2006/relationships/image" Target="../media/image59.wmf"/><Relationship Id="rId4" Type="http://schemas.openxmlformats.org/officeDocument/2006/relationships/tags" Target="../tags/tag208.xml"/><Relationship Id="rId9" Type="http://schemas.openxmlformats.org/officeDocument/2006/relationships/oleObject" Target="../embeddings/oleObject61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tags" Target="../tags/tag212.xml"/><Relationship Id="rId7" Type="http://schemas.openxmlformats.org/officeDocument/2006/relationships/notesSlide" Target="../notesSlides/notesSlide74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5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9" Type="http://schemas.openxmlformats.org/officeDocument/2006/relationships/image" Target="../media/image60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tags" Target="../tags/tag216.xml"/><Relationship Id="rId7" Type="http://schemas.openxmlformats.org/officeDocument/2006/relationships/notesSlide" Target="../notesSlides/notesSlide75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5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9" Type="http://schemas.openxmlformats.org/officeDocument/2006/relationships/image" Target="../media/image61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notesSlide" Target="../notesSlides/notesSlide76.xml"/><Relationship Id="rId4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7.xml"/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59.v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10" Type="http://schemas.openxmlformats.org/officeDocument/2006/relationships/image" Target="../media/image62.wmf"/><Relationship Id="rId4" Type="http://schemas.openxmlformats.org/officeDocument/2006/relationships/tags" Target="../tags/tag224.xml"/><Relationship Id="rId9" Type="http://schemas.openxmlformats.org/officeDocument/2006/relationships/oleObject" Target="../embeddings/oleObject64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8.xml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60.v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10" Type="http://schemas.openxmlformats.org/officeDocument/2006/relationships/image" Target="../media/image63.wmf"/><Relationship Id="rId4" Type="http://schemas.openxmlformats.org/officeDocument/2006/relationships/tags" Target="../tags/tag229.xml"/><Relationship Id="rId9" Type="http://schemas.openxmlformats.org/officeDocument/2006/relationships/oleObject" Target="../embeddings/oleObject6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9.xml"/><Relationship Id="rId3" Type="http://schemas.openxmlformats.org/officeDocument/2006/relationships/tags" Target="../tags/tag2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61.v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10" Type="http://schemas.openxmlformats.org/officeDocument/2006/relationships/image" Target="../media/image64.wmf"/><Relationship Id="rId4" Type="http://schemas.openxmlformats.org/officeDocument/2006/relationships/tags" Target="../tags/tag234.xml"/><Relationship Id="rId9" Type="http://schemas.openxmlformats.org/officeDocument/2006/relationships/oleObject" Target="../embeddings/oleObject6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7" Type="http://schemas.openxmlformats.org/officeDocument/2006/relationships/notesSlide" Target="../notesSlides/notesSlide80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7" Type="http://schemas.openxmlformats.org/officeDocument/2006/relationships/notesSlide" Target="../notesSlides/notesSlide81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6.xml"/><Relationship Id="rId4" Type="http://schemas.openxmlformats.org/officeDocument/2006/relationships/tags" Target="../tags/tag24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2.xml"/><Relationship Id="rId3" Type="http://schemas.openxmlformats.org/officeDocument/2006/relationships/tags" Target="../tags/tag2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62.v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10" Type="http://schemas.openxmlformats.org/officeDocument/2006/relationships/image" Target="../media/image65.wmf"/><Relationship Id="rId4" Type="http://schemas.openxmlformats.org/officeDocument/2006/relationships/tags" Target="../tags/tag249.xml"/><Relationship Id="rId9" Type="http://schemas.openxmlformats.org/officeDocument/2006/relationships/oleObject" Target="../embeddings/oleObject67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3.xml"/><Relationship Id="rId3" Type="http://schemas.openxmlformats.org/officeDocument/2006/relationships/tags" Target="../tags/tag2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63.v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10" Type="http://schemas.openxmlformats.org/officeDocument/2006/relationships/image" Target="../media/image66.wmf"/><Relationship Id="rId4" Type="http://schemas.openxmlformats.org/officeDocument/2006/relationships/tags" Target="../tags/tag254.xml"/><Relationship Id="rId9" Type="http://schemas.openxmlformats.org/officeDocument/2006/relationships/oleObject" Target="../embeddings/oleObject68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64.vml"/><Relationship Id="rId6" Type="http://schemas.openxmlformats.org/officeDocument/2006/relationships/tags" Target="../tags/tag261.xml"/><Relationship Id="rId11" Type="http://schemas.openxmlformats.org/officeDocument/2006/relationships/image" Target="../media/image67.wmf"/><Relationship Id="rId5" Type="http://schemas.openxmlformats.org/officeDocument/2006/relationships/tags" Target="../tags/tag260.xml"/><Relationship Id="rId10" Type="http://schemas.openxmlformats.org/officeDocument/2006/relationships/oleObject" Target="../embeddings/oleObject69.bin"/><Relationship Id="rId4" Type="http://schemas.openxmlformats.org/officeDocument/2006/relationships/tags" Target="../tags/tag259.xml"/><Relationship Id="rId9" Type="http://schemas.openxmlformats.org/officeDocument/2006/relationships/notesSlide" Target="../notesSlides/notesSlide8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5.xml"/><Relationship Id="rId3" Type="http://schemas.openxmlformats.org/officeDocument/2006/relationships/tags" Target="../tags/tag2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65.v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10" Type="http://schemas.openxmlformats.org/officeDocument/2006/relationships/image" Target="../media/image68.wmf"/><Relationship Id="rId4" Type="http://schemas.openxmlformats.org/officeDocument/2006/relationships/tags" Target="../tags/tag265.xml"/><Relationship Id="rId9" Type="http://schemas.openxmlformats.org/officeDocument/2006/relationships/oleObject" Target="../embeddings/oleObject70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6.xml"/><Relationship Id="rId3" Type="http://schemas.openxmlformats.org/officeDocument/2006/relationships/tags" Target="../tags/tag2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8.xml"/><Relationship Id="rId1" Type="http://schemas.openxmlformats.org/officeDocument/2006/relationships/vmlDrawing" Target="../drawings/vmlDrawing66.v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10" Type="http://schemas.openxmlformats.org/officeDocument/2006/relationships/image" Target="../media/image69.wmf"/><Relationship Id="rId4" Type="http://schemas.openxmlformats.org/officeDocument/2006/relationships/tags" Target="../tags/tag270.xml"/><Relationship Id="rId9" Type="http://schemas.openxmlformats.org/officeDocument/2006/relationships/oleObject" Target="../embeddings/oleObject71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notesSlide" Target="../notesSlides/notesSlide87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1.w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3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74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75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76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7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/>
              <a:t>Digital Design and Computer Architecture</a:t>
            </a:r>
            <a:r>
              <a:rPr lang="en-US" sz="2600" b="1" dirty="0"/>
              <a:t>, 2</a:t>
            </a:r>
            <a:r>
              <a:rPr lang="en-US" sz="2600" b="1" baseline="30000" dirty="0"/>
              <a:t>nd</a:t>
            </a:r>
            <a:r>
              <a:rPr lang="en-US" sz="2600" b="1" dirty="0"/>
              <a:t> Edition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7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769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David Money Harris and Sarah L. Harris</a:t>
            </a:r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STEP 1: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Fetch instruction</a:t>
            </a:r>
          </a:p>
        </p:txBody>
      </p:sp>
      <p:graphicFrame>
        <p:nvGraphicFramePr>
          <p:cNvPr id="131379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8492304"/>
              </p:ext>
            </p:extLst>
          </p:nvPr>
        </p:nvGraphicFramePr>
        <p:xfrm>
          <a:off x="914401" y="2645992"/>
          <a:ext cx="8153399" cy="177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0" name="VISIO" r:id="rId6" imgW="4344480" imgH="943920" progId="Visio.Drawing.6">
                  <p:embed/>
                </p:oleObj>
              </mc:Choice>
              <mc:Fallback>
                <p:oleObj name="VISIO" r:id="rId6" imgW="4344480" imgH="94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2645992"/>
                        <a:ext cx="8153399" cy="1773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fetch</a:t>
            </a:r>
          </a:p>
        </p:txBody>
      </p:sp>
    </p:spTree>
    <p:extLst>
      <p:ext uri="{BB962C8B-B14F-4D97-AF65-F5344CB8AC3E}">
        <p14:creationId xmlns:p14="http://schemas.microsoft.com/office/powerpoint/2010/main" val="41584628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0"/>
          <p:cNvSpPr>
            <a:spLocks noChangeArrowheads="1"/>
          </p:cNvSpPr>
          <p:nvPr/>
        </p:nvSpPr>
        <p:spPr bwMode="auto">
          <a:xfrm>
            <a:off x="3567692" y="4583017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sp>
        <p:nvSpPr>
          <p:cNvPr id="154" name="Rectangle 10"/>
          <p:cNvSpPr>
            <a:spLocks noChangeArrowheads="1"/>
          </p:cNvSpPr>
          <p:nvPr/>
        </p:nvSpPr>
        <p:spPr bwMode="auto">
          <a:xfrm>
            <a:off x="4138163" y="4583017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sp>
        <p:nvSpPr>
          <p:cNvPr id="155" name="Rectangle 10"/>
          <p:cNvSpPr>
            <a:spLocks noChangeArrowheads="1"/>
          </p:cNvSpPr>
          <p:nvPr/>
        </p:nvSpPr>
        <p:spPr bwMode="auto">
          <a:xfrm>
            <a:off x="3538728" y="4930816"/>
            <a:ext cx="576263" cy="3449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 err="1">
                <a:latin typeface="Arial" pitchFamily="34" charset="0"/>
                <a:cs typeface="Arial" pitchFamily="34" charset="0"/>
              </a:rPr>
              <a:t>IFp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ectangle 10"/>
          <p:cNvSpPr>
            <a:spLocks noChangeArrowheads="1"/>
          </p:cNvSpPr>
          <p:nvPr/>
        </p:nvSpPr>
        <p:spPr bwMode="auto">
          <a:xfrm>
            <a:off x="4118778" y="4929574"/>
            <a:ext cx="576263" cy="3449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 err="1">
                <a:latin typeface="Arial" pitchFamily="34" charset="0"/>
                <a:cs typeface="Arial" pitchFamily="34" charset="0"/>
              </a:rPr>
              <a:t>IFp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0"/>
          <p:cNvSpPr>
            <a:spLocks noChangeArrowheads="1"/>
          </p:cNvSpPr>
          <p:nvPr/>
        </p:nvSpPr>
        <p:spPr bwMode="auto">
          <a:xfrm>
            <a:off x="4716798" y="4581775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sp>
        <p:nvSpPr>
          <p:cNvPr id="158" name="Rectangle 10"/>
          <p:cNvSpPr>
            <a:spLocks noChangeArrowheads="1"/>
          </p:cNvSpPr>
          <p:nvPr/>
        </p:nvSpPr>
        <p:spPr bwMode="auto">
          <a:xfrm>
            <a:off x="4681945" y="4938965"/>
            <a:ext cx="576263" cy="3449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 err="1">
                <a:latin typeface="Arial" pitchFamily="34" charset="0"/>
                <a:cs typeface="Arial" pitchFamily="34" charset="0"/>
              </a:rPr>
              <a:t>IFp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77561" y="3356768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98724" y="4257908"/>
            <a:ext cx="1290034" cy="3052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/>
              <a:t>Multd</a:t>
            </a:r>
            <a:r>
              <a:rPr lang="es-ES_tradnl" sz="1400" b="1" dirty="0"/>
              <a:t> </a:t>
            </a:r>
            <a:r>
              <a:rPr lang="es-ES_tradnl" sz="1400" b="1" dirty="0">
                <a:solidFill>
                  <a:srgbClr val="C00000"/>
                </a:solidFill>
              </a:rPr>
              <a:t>F0</a:t>
            </a:r>
            <a:r>
              <a:rPr lang="es-ES_tradnl" sz="1400" b="1" dirty="0"/>
              <a:t>,</a:t>
            </a:r>
            <a:r>
              <a:rPr lang="es-ES_tradnl" sz="1400" b="1" dirty="0">
                <a:solidFill>
                  <a:srgbClr val="C00000"/>
                </a:solidFill>
              </a:rPr>
              <a:t>F4</a:t>
            </a:r>
            <a:r>
              <a:rPr lang="es-ES_tradnl" sz="1400" b="1" dirty="0"/>
              <a:t>,F6</a:t>
            </a:r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62968" y="4585398"/>
            <a:ext cx="1365760" cy="32675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</a:t>
            </a:r>
            <a:r>
              <a:rPr lang="es-ES_tradnl" sz="1400" b="1" dirty="0">
                <a:solidFill>
                  <a:srgbClr val="C00000"/>
                </a:solidFill>
              </a:rPr>
              <a:t>F2</a:t>
            </a:r>
            <a:r>
              <a:rPr lang="es-ES_tradnl" sz="1400" b="1" dirty="0"/>
              <a:t>, </a:t>
            </a:r>
            <a:r>
              <a:rPr lang="es-ES_tradnl" sz="1400" b="1" dirty="0">
                <a:solidFill>
                  <a:srgbClr val="C00000"/>
                </a:solidFill>
              </a:rPr>
              <a:t>F0</a:t>
            </a:r>
            <a:r>
              <a:rPr lang="es-ES_tradnl" sz="1400" b="1" dirty="0"/>
              <a:t>, F8</a:t>
            </a: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1785918" y="4214818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000364" y="4214818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1" name="Rectangle 69"/>
          <p:cNvSpPr>
            <a:spLocks noChangeArrowheads="1"/>
          </p:cNvSpPr>
          <p:nvPr/>
        </p:nvSpPr>
        <p:spPr bwMode="auto">
          <a:xfrm>
            <a:off x="3462873" y="4214818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Mul1</a:t>
            </a: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5842118" y="4211106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748404" y="3320146"/>
            <a:ext cx="560445" cy="250936"/>
            <a:chOff x="1248" y="712"/>
            <a:chExt cx="520" cy="16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732671" y="2953072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2908325" y="3310076"/>
            <a:ext cx="560445" cy="250936"/>
            <a:chOff x="1248" y="712"/>
            <a:chExt cx="520" cy="160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2959570" y="2939946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3551267" y="3310076"/>
            <a:ext cx="560445" cy="250936"/>
            <a:chOff x="1248" y="712"/>
            <a:chExt cx="520" cy="160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3301222" y="3322623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3562300" y="294499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4122771" y="3310076"/>
            <a:ext cx="560445" cy="250936"/>
            <a:chOff x="1248" y="712"/>
            <a:chExt cx="520" cy="160"/>
          </a:xfrm>
        </p:grpSpPr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3872726" y="3322623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4114265" y="294499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2324758" y="3318157"/>
            <a:ext cx="560445" cy="250936"/>
            <a:chOff x="1248" y="712"/>
            <a:chExt cx="520" cy="160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2276416" y="294802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4681288" y="3318157"/>
            <a:ext cx="560445" cy="250936"/>
            <a:chOff x="1248" y="712"/>
            <a:chExt cx="520" cy="160"/>
          </a:xfrm>
        </p:grpSpPr>
        <p:sp>
          <p:nvSpPr>
            <p:cNvPr id="4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4431243" y="3330704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4672782" y="294499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grpSp>
        <p:nvGrpSpPr>
          <p:cNvPr id="52" name="Group 4"/>
          <p:cNvGrpSpPr>
            <a:grpSpLocks/>
          </p:cNvGrpSpPr>
          <p:nvPr/>
        </p:nvGrpSpPr>
        <p:grpSpPr bwMode="auto">
          <a:xfrm>
            <a:off x="5252792" y="3318157"/>
            <a:ext cx="560445" cy="250936"/>
            <a:chOff x="1248" y="712"/>
            <a:chExt cx="520" cy="160"/>
          </a:xfrm>
        </p:grpSpPr>
        <p:sp>
          <p:nvSpPr>
            <p:cNvPr id="5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57" name="Line 31"/>
          <p:cNvSpPr>
            <a:spLocks noChangeShapeType="1"/>
          </p:cNvSpPr>
          <p:nvPr/>
        </p:nvSpPr>
        <p:spPr bwMode="auto">
          <a:xfrm>
            <a:off x="5002747" y="3330704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5244286" y="2933673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1357290" y="3318156"/>
            <a:ext cx="396578" cy="253720"/>
            <a:chOff x="1248" y="712"/>
            <a:chExt cx="520" cy="160"/>
          </a:xfrm>
        </p:grpSpPr>
        <p:sp>
          <p:nvSpPr>
            <p:cNvPr id="6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1115867" y="3330704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1260968" y="294802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grpSp>
        <p:nvGrpSpPr>
          <p:cNvPr id="66" name="Group 4"/>
          <p:cNvGrpSpPr>
            <a:grpSpLocks/>
          </p:cNvGrpSpPr>
          <p:nvPr/>
        </p:nvGrpSpPr>
        <p:grpSpPr bwMode="auto">
          <a:xfrm>
            <a:off x="5825596" y="3318157"/>
            <a:ext cx="560445" cy="250936"/>
            <a:chOff x="1248" y="712"/>
            <a:chExt cx="520" cy="160"/>
          </a:xfrm>
        </p:grpSpPr>
        <p:sp>
          <p:nvSpPr>
            <p:cNvPr id="67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71" name="Line 31"/>
          <p:cNvSpPr>
            <a:spLocks noChangeShapeType="1"/>
          </p:cNvSpPr>
          <p:nvPr/>
        </p:nvSpPr>
        <p:spPr bwMode="auto">
          <a:xfrm>
            <a:off x="5575551" y="3330704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5817090" y="294499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Ciclo9</a:t>
            </a:r>
          </a:p>
        </p:txBody>
      </p:sp>
      <p:cxnSp>
        <p:nvCxnSpPr>
          <p:cNvPr id="73" name="72 Conector recto"/>
          <p:cNvCxnSpPr/>
          <p:nvPr/>
        </p:nvCxnSpPr>
        <p:spPr>
          <a:xfrm>
            <a:off x="391896" y="4214024"/>
            <a:ext cx="860926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4"/>
          <p:cNvGrpSpPr>
            <a:grpSpLocks/>
          </p:cNvGrpSpPr>
          <p:nvPr/>
        </p:nvGrpSpPr>
        <p:grpSpPr bwMode="auto">
          <a:xfrm>
            <a:off x="6967306" y="3309080"/>
            <a:ext cx="560445" cy="250936"/>
            <a:chOff x="1248" y="712"/>
            <a:chExt cx="520" cy="160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grpSp>
        <p:nvGrpSpPr>
          <p:cNvPr id="79" name="Group 4"/>
          <p:cNvGrpSpPr>
            <a:grpSpLocks/>
          </p:cNvGrpSpPr>
          <p:nvPr/>
        </p:nvGrpSpPr>
        <p:grpSpPr bwMode="auto">
          <a:xfrm>
            <a:off x="6384115" y="3309080"/>
            <a:ext cx="560445" cy="250936"/>
            <a:chOff x="1248" y="712"/>
            <a:chExt cx="520" cy="160"/>
          </a:xfrm>
        </p:grpSpPr>
        <p:sp>
          <p:nvSpPr>
            <p:cNvPr id="8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grpSp>
        <p:nvGrpSpPr>
          <p:cNvPr id="84" name="Group 4"/>
          <p:cNvGrpSpPr>
            <a:grpSpLocks/>
          </p:cNvGrpSpPr>
          <p:nvPr/>
        </p:nvGrpSpPr>
        <p:grpSpPr bwMode="auto">
          <a:xfrm>
            <a:off x="7526935" y="3309080"/>
            <a:ext cx="560445" cy="250936"/>
            <a:chOff x="1248" y="712"/>
            <a:chExt cx="520" cy="160"/>
          </a:xfrm>
        </p:grpSpPr>
        <p:sp>
          <p:nvSpPr>
            <p:cNvPr id="8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89" name="88 Conector recto"/>
          <p:cNvCxnSpPr/>
          <p:nvPr/>
        </p:nvCxnSpPr>
        <p:spPr>
          <a:xfrm>
            <a:off x="391896" y="3785396"/>
            <a:ext cx="860926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35"/>
          <p:cNvSpPr>
            <a:spLocks noChangeArrowheads="1"/>
          </p:cNvSpPr>
          <p:nvPr/>
        </p:nvSpPr>
        <p:spPr bwMode="auto">
          <a:xfrm>
            <a:off x="6349118" y="2940015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Ciclo10</a:t>
            </a:r>
          </a:p>
        </p:txBody>
      </p:sp>
      <p:sp>
        <p:nvSpPr>
          <p:cNvPr id="94" name="Rectangle 35"/>
          <p:cNvSpPr>
            <a:spLocks noChangeArrowheads="1"/>
          </p:cNvSpPr>
          <p:nvPr/>
        </p:nvSpPr>
        <p:spPr bwMode="auto">
          <a:xfrm>
            <a:off x="6925209" y="2940015"/>
            <a:ext cx="67121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Ciclo11</a:t>
            </a:r>
          </a:p>
        </p:txBody>
      </p:sp>
      <p:sp>
        <p:nvSpPr>
          <p:cNvPr id="95" name="Rectangle 71"/>
          <p:cNvSpPr>
            <a:spLocks noChangeArrowheads="1"/>
          </p:cNvSpPr>
          <p:nvPr/>
        </p:nvSpPr>
        <p:spPr bwMode="auto">
          <a:xfrm>
            <a:off x="6492938" y="4232372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97" name="Rectangle 59"/>
          <p:cNvSpPr>
            <a:spLocks noChangeArrowheads="1"/>
          </p:cNvSpPr>
          <p:nvPr/>
        </p:nvSpPr>
        <p:spPr bwMode="auto">
          <a:xfrm>
            <a:off x="201908" y="4933228"/>
            <a:ext cx="1077219" cy="32675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SD </a:t>
            </a:r>
            <a:r>
              <a:rPr lang="es-ES_tradnl" sz="1400" b="1" dirty="0">
                <a:solidFill>
                  <a:srgbClr val="C00000"/>
                </a:solidFill>
              </a:rPr>
              <a:t>F2</a:t>
            </a:r>
            <a:r>
              <a:rPr lang="es-ES_tradnl" sz="1400" b="1" dirty="0"/>
              <a:t>, 2(R3)</a:t>
            </a:r>
          </a:p>
        </p:txBody>
      </p:sp>
      <p:sp>
        <p:nvSpPr>
          <p:cNvPr id="98" name="Rectangle 69"/>
          <p:cNvSpPr>
            <a:spLocks noChangeArrowheads="1"/>
          </p:cNvSpPr>
          <p:nvPr/>
        </p:nvSpPr>
        <p:spPr bwMode="auto">
          <a:xfrm>
            <a:off x="4064056" y="4214818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Mul2</a:t>
            </a:r>
          </a:p>
        </p:txBody>
      </p:sp>
      <p:sp>
        <p:nvSpPr>
          <p:cNvPr id="99" name="Rectangle 69"/>
          <p:cNvSpPr>
            <a:spLocks noChangeArrowheads="1"/>
          </p:cNvSpPr>
          <p:nvPr/>
        </p:nvSpPr>
        <p:spPr bwMode="auto">
          <a:xfrm>
            <a:off x="4643438" y="4214818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Mul3</a:t>
            </a:r>
          </a:p>
        </p:txBody>
      </p:sp>
      <p:sp>
        <p:nvSpPr>
          <p:cNvPr id="100" name="Rectangle 69"/>
          <p:cNvSpPr>
            <a:spLocks noChangeArrowheads="1"/>
          </p:cNvSpPr>
          <p:nvPr/>
        </p:nvSpPr>
        <p:spPr bwMode="auto">
          <a:xfrm>
            <a:off x="5214942" y="4214818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Mul4</a:t>
            </a: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2998104" y="4631160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5349444" y="4609894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06" name="Rectangle 69"/>
          <p:cNvSpPr>
            <a:spLocks noChangeArrowheads="1"/>
          </p:cNvSpPr>
          <p:nvPr/>
        </p:nvSpPr>
        <p:spPr bwMode="auto">
          <a:xfrm>
            <a:off x="5789864" y="4588628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107" name="Rectangle 69"/>
          <p:cNvSpPr>
            <a:spLocks noChangeArrowheads="1"/>
          </p:cNvSpPr>
          <p:nvPr/>
        </p:nvSpPr>
        <p:spPr bwMode="auto">
          <a:xfrm>
            <a:off x="6350391" y="4578929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sp>
        <p:nvSpPr>
          <p:cNvPr id="108" name="Rectangle 69"/>
          <p:cNvSpPr>
            <a:spLocks noChangeArrowheads="1"/>
          </p:cNvSpPr>
          <p:nvPr/>
        </p:nvSpPr>
        <p:spPr bwMode="auto">
          <a:xfrm>
            <a:off x="6923587" y="4576992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sp>
        <p:nvSpPr>
          <p:cNvPr id="110" name="Rectangle 70"/>
          <p:cNvSpPr>
            <a:spLocks noChangeArrowheads="1"/>
          </p:cNvSpPr>
          <p:nvPr/>
        </p:nvSpPr>
        <p:spPr bwMode="auto">
          <a:xfrm>
            <a:off x="7503321" y="4580054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11" name="Rectangle 71"/>
          <p:cNvSpPr>
            <a:spLocks noChangeArrowheads="1"/>
          </p:cNvSpPr>
          <p:nvPr/>
        </p:nvSpPr>
        <p:spPr bwMode="auto">
          <a:xfrm>
            <a:off x="8068240" y="4580988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12" name="Rectangle 63"/>
          <p:cNvSpPr>
            <a:spLocks noChangeArrowheads="1"/>
          </p:cNvSpPr>
          <p:nvPr/>
        </p:nvSpPr>
        <p:spPr bwMode="auto">
          <a:xfrm>
            <a:off x="1352999" y="3824141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13" name="Rectangle 68"/>
          <p:cNvSpPr>
            <a:spLocks noChangeArrowheads="1"/>
          </p:cNvSpPr>
          <p:nvPr/>
        </p:nvSpPr>
        <p:spPr bwMode="auto">
          <a:xfrm>
            <a:off x="1814141" y="3824141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14" name="Rectangle 69"/>
          <p:cNvSpPr>
            <a:spLocks noChangeArrowheads="1"/>
          </p:cNvSpPr>
          <p:nvPr/>
        </p:nvSpPr>
        <p:spPr bwMode="auto">
          <a:xfrm>
            <a:off x="2396278" y="3824141"/>
            <a:ext cx="43281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Ex</a:t>
            </a:r>
          </a:p>
        </p:txBody>
      </p:sp>
      <p:sp>
        <p:nvSpPr>
          <p:cNvPr id="115" name="Rectangle 70"/>
          <p:cNvSpPr>
            <a:spLocks noChangeArrowheads="1"/>
          </p:cNvSpPr>
          <p:nvPr/>
        </p:nvSpPr>
        <p:spPr bwMode="auto">
          <a:xfrm>
            <a:off x="2896344" y="3855975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16" name="Rectangle 71"/>
          <p:cNvSpPr>
            <a:spLocks noChangeArrowheads="1"/>
          </p:cNvSpPr>
          <p:nvPr/>
        </p:nvSpPr>
        <p:spPr bwMode="auto">
          <a:xfrm>
            <a:off x="3586607" y="3834774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cxnSp>
        <p:nvCxnSpPr>
          <p:cNvPr id="123" name="122 Conector recto"/>
          <p:cNvCxnSpPr/>
          <p:nvPr/>
        </p:nvCxnSpPr>
        <p:spPr>
          <a:xfrm rot="5400000">
            <a:off x="440011" y="4152425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rot="5400000">
            <a:off x="966724" y="4152425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 rot="5400000">
            <a:off x="1548861" y="4191964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rot="5400000">
            <a:off x="2193391" y="4213230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rot="5400000">
            <a:off x="2784573" y="4213230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27 Conector recto"/>
          <p:cNvCxnSpPr/>
          <p:nvPr/>
        </p:nvCxnSpPr>
        <p:spPr>
          <a:xfrm rot="5400000">
            <a:off x="3325766" y="4213230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"/>
          <p:cNvCxnSpPr/>
          <p:nvPr/>
        </p:nvCxnSpPr>
        <p:spPr>
          <a:xfrm rot="5400000">
            <a:off x="3897270" y="4213230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recto"/>
          <p:cNvCxnSpPr/>
          <p:nvPr/>
        </p:nvCxnSpPr>
        <p:spPr>
          <a:xfrm rot="5400000">
            <a:off x="4479406" y="4213230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"/>
          <p:cNvCxnSpPr/>
          <p:nvPr/>
        </p:nvCxnSpPr>
        <p:spPr>
          <a:xfrm rot="5400000">
            <a:off x="5029645" y="4223069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 rot="5400000">
            <a:off x="5601149" y="4223069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"/>
          <p:cNvCxnSpPr/>
          <p:nvPr/>
        </p:nvCxnSpPr>
        <p:spPr>
          <a:xfrm rot="5400000">
            <a:off x="6181697" y="4262608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4"/>
          <p:cNvGrpSpPr>
            <a:grpSpLocks/>
          </p:cNvGrpSpPr>
          <p:nvPr/>
        </p:nvGrpSpPr>
        <p:grpSpPr bwMode="auto">
          <a:xfrm>
            <a:off x="8061572" y="3307390"/>
            <a:ext cx="560445" cy="250936"/>
            <a:chOff x="1248" y="712"/>
            <a:chExt cx="520" cy="160"/>
          </a:xfrm>
        </p:grpSpPr>
        <p:sp>
          <p:nvSpPr>
            <p:cNvPr id="138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39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40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41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142" name="141 Conector recto"/>
          <p:cNvCxnSpPr/>
          <p:nvPr/>
        </p:nvCxnSpPr>
        <p:spPr>
          <a:xfrm rot="5400000">
            <a:off x="6683352" y="4235290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35"/>
          <p:cNvSpPr>
            <a:spLocks noChangeArrowheads="1"/>
          </p:cNvSpPr>
          <p:nvPr/>
        </p:nvSpPr>
        <p:spPr bwMode="auto">
          <a:xfrm>
            <a:off x="7482640" y="2928934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Ciclo12</a:t>
            </a:r>
          </a:p>
        </p:txBody>
      </p:sp>
      <p:sp>
        <p:nvSpPr>
          <p:cNvPr id="144" name="Rectangle 35"/>
          <p:cNvSpPr>
            <a:spLocks noChangeArrowheads="1"/>
          </p:cNvSpPr>
          <p:nvPr/>
        </p:nvSpPr>
        <p:spPr bwMode="auto">
          <a:xfrm>
            <a:off x="8001024" y="2928934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Ciclo13</a:t>
            </a:r>
          </a:p>
        </p:txBody>
      </p:sp>
      <p:cxnSp>
        <p:nvCxnSpPr>
          <p:cNvPr id="149" name="148 Conector recto"/>
          <p:cNvCxnSpPr/>
          <p:nvPr/>
        </p:nvCxnSpPr>
        <p:spPr>
          <a:xfrm>
            <a:off x="391896" y="5285594"/>
            <a:ext cx="860926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"/>
          <p:cNvCxnSpPr/>
          <p:nvPr/>
        </p:nvCxnSpPr>
        <p:spPr>
          <a:xfrm>
            <a:off x="391896" y="4928404"/>
            <a:ext cx="860926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"/>
          <p:cNvCxnSpPr/>
          <p:nvPr/>
        </p:nvCxnSpPr>
        <p:spPr>
          <a:xfrm>
            <a:off x="391896" y="4571214"/>
            <a:ext cx="860926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227349" y="3816624"/>
            <a:ext cx="1161409" cy="32675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LD </a:t>
            </a:r>
            <a:r>
              <a:rPr lang="es-ES_tradnl" sz="1400" b="1" dirty="0">
                <a:solidFill>
                  <a:srgbClr val="C00000"/>
                </a:solidFill>
              </a:rPr>
              <a:t>F4</a:t>
            </a:r>
            <a:r>
              <a:rPr lang="es-ES_tradnl" sz="1400" b="1" dirty="0"/>
              <a:t>, 0(R12)</a:t>
            </a:r>
          </a:p>
        </p:txBody>
      </p:sp>
      <p:sp>
        <p:nvSpPr>
          <p:cNvPr id="161" name="Rectangle 10"/>
          <p:cNvSpPr>
            <a:spLocks noChangeArrowheads="1"/>
          </p:cNvSpPr>
          <p:nvPr/>
        </p:nvSpPr>
        <p:spPr bwMode="auto">
          <a:xfrm>
            <a:off x="2364006" y="4236084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sp>
        <p:nvSpPr>
          <p:cNvPr id="162" name="Rectangle 10"/>
          <p:cNvSpPr>
            <a:spLocks noChangeArrowheads="1"/>
          </p:cNvSpPr>
          <p:nvPr/>
        </p:nvSpPr>
        <p:spPr bwMode="auto">
          <a:xfrm>
            <a:off x="2345830" y="4583883"/>
            <a:ext cx="576263" cy="3449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 err="1">
                <a:latin typeface="Arial" pitchFamily="34" charset="0"/>
                <a:cs typeface="Arial" pitchFamily="34" charset="0"/>
              </a:rPr>
              <a:t>IFp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63"/>
          <p:cNvSpPr>
            <a:spLocks noChangeArrowheads="1"/>
          </p:cNvSpPr>
          <p:nvPr/>
        </p:nvSpPr>
        <p:spPr bwMode="auto">
          <a:xfrm>
            <a:off x="5354633" y="4929198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46" name="Rectangle 10"/>
          <p:cNvSpPr>
            <a:spLocks noChangeArrowheads="1"/>
          </p:cNvSpPr>
          <p:nvPr/>
        </p:nvSpPr>
        <p:spPr bwMode="auto">
          <a:xfrm>
            <a:off x="5867904" y="4946206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sp>
        <p:nvSpPr>
          <p:cNvPr id="147" name="Rectangle 10"/>
          <p:cNvSpPr>
            <a:spLocks noChangeArrowheads="1"/>
          </p:cNvSpPr>
          <p:nvPr/>
        </p:nvSpPr>
        <p:spPr bwMode="auto">
          <a:xfrm>
            <a:off x="6438375" y="4946206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sp>
        <p:nvSpPr>
          <p:cNvPr id="166" name="Rectangle 68"/>
          <p:cNvSpPr>
            <a:spLocks noChangeArrowheads="1"/>
          </p:cNvSpPr>
          <p:nvPr/>
        </p:nvSpPr>
        <p:spPr bwMode="auto">
          <a:xfrm>
            <a:off x="7021769" y="4944964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67" name="Rectangle 70"/>
          <p:cNvSpPr>
            <a:spLocks noChangeArrowheads="1"/>
          </p:cNvSpPr>
          <p:nvPr/>
        </p:nvSpPr>
        <p:spPr bwMode="auto">
          <a:xfrm>
            <a:off x="7528971" y="4934633"/>
            <a:ext cx="43281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Ex</a:t>
            </a:r>
          </a:p>
        </p:txBody>
      </p:sp>
      <p:grpSp>
        <p:nvGrpSpPr>
          <p:cNvPr id="169" name="Group 4"/>
          <p:cNvGrpSpPr>
            <a:grpSpLocks/>
          </p:cNvGrpSpPr>
          <p:nvPr/>
        </p:nvGrpSpPr>
        <p:grpSpPr bwMode="auto">
          <a:xfrm>
            <a:off x="8612881" y="3301890"/>
            <a:ext cx="560445" cy="250936"/>
            <a:chOff x="1248" y="712"/>
            <a:chExt cx="520" cy="160"/>
          </a:xfrm>
        </p:grpSpPr>
        <p:sp>
          <p:nvSpPr>
            <p:cNvPr id="17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174" name="173 Conector recto"/>
          <p:cNvCxnSpPr/>
          <p:nvPr/>
        </p:nvCxnSpPr>
        <p:spPr>
          <a:xfrm rot="5400000">
            <a:off x="7216000" y="4142586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35"/>
          <p:cNvSpPr>
            <a:spLocks noChangeArrowheads="1"/>
          </p:cNvSpPr>
          <p:nvPr/>
        </p:nvSpPr>
        <p:spPr bwMode="auto">
          <a:xfrm>
            <a:off x="8535796" y="2940252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Ciclo14</a:t>
            </a:r>
          </a:p>
        </p:txBody>
      </p:sp>
      <p:cxnSp>
        <p:nvCxnSpPr>
          <p:cNvPr id="122" name="121 Conector recto"/>
          <p:cNvCxnSpPr/>
          <p:nvPr/>
        </p:nvCxnSpPr>
        <p:spPr>
          <a:xfrm rot="5400000">
            <a:off x="-33340" y="4142586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177 Conector recto de flecha"/>
          <p:cNvCxnSpPr>
            <a:stCxn id="115" idx="3"/>
          </p:cNvCxnSpPr>
          <p:nvPr/>
        </p:nvCxnSpPr>
        <p:spPr>
          <a:xfrm>
            <a:off x="3547164" y="4023970"/>
            <a:ext cx="96142" cy="26228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 de flecha"/>
          <p:cNvCxnSpPr/>
          <p:nvPr/>
        </p:nvCxnSpPr>
        <p:spPr>
          <a:xfrm>
            <a:off x="5783183" y="4444224"/>
            <a:ext cx="96142" cy="26228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70"/>
          <p:cNvSpPr>
            <a:spLocks noChangeArrowheads="1"/>
          </p:cNvSpPr>
          <p:nvPr/>
        </p:nvSpPr>
        <p:spPr bwMode="auto">
          <a:xfrm>
            <a:off x="7981509" y="491343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cxnSp>
        <p:nvCxnSpPr>
          <p:cNvPr id="181" name="180 Conector recto de flecha"/>
          <p:cNvCxnSpPr/>
          <p:nvPr/>
        </p:nvCxnSpPr>
        <p:spPr>
          <a:xfrm>
            <a:off x="7472991" y="4809788"/>
            <a:ext cx="96142" cy="26228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4.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RAW </a:t>
            </a:r>
            <a:r>
              <a:rPr lang="es-ES_tradnl" dirty="0" err="1"/>
              <a:t>hazards</a:t>
            </a:r>
            <a:endParaRPr lang="es-ES" dirty="0"/>
          </a:p>
        </p:txBody>
      </p:sp>
      <p:sp>
        <p:nvSpPr>
          <p:cNvPr id="183" name="Rectangle 3"/>
          <p:cNvSpPr>
            <a:spLocks noGrp="1"/>
          </p:cNvSpPr>
          <p:nvPr>
            <p:ph type="body" sz="half" idx="1"/>
          </p:nvPr>
        </p:nvSpPr>
        <p:spPr>
          <a:xfrm>
            <a:off x="357158" y="785794"/>
            <a:ext cx="8435975" cy="18573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S_tradnl" sz="2200" b="1" dirty="0" err="1">
                <a:solidFill>
                  <a:srgbClr val="C00000"/>
                </a:solidFill>
              </a:rPr>
              <a:t>What</a:t>
            </a:r>
            <a:r>
              <a:rPr lang="es-ES_tradnl" sz="2200" b="1" dirty="0">
                <a:solidFill>
                  <a:srgbClr val="C00000"/>
                </a:solidFill>
              </a:rPr>
              <a:t> </a:t>
            </a:r>
            <a:r>
              <a:rPr lang="es-ES_tradnl" sz="2200" b="1" dirty="0" err="1">
                <a:solidFill>
                  <a:srgbClr val="C00000"/>
                </a:solidFill>
              </a:rPr>
              <a:t>happens</a:t>
            </a:r>
            <a:r>
              <a:rPr lang="es-ES_tradnl" sz="2200" b="1" dirty="0">
                <a:solidFill>
                  <a:srgbClr val="C00000"/>
                </a:solidFill>
              </a:rPr>
              <a:t> in a RAW </a:t>
            </a:r>
            <a:r>
              <a:rPr lang="es-ES_tradnl" sz="2200" b="1" dirty="0" err="1">
                <a:solidFill>
                  <a:srgbClr val="C00000"/>
                </a:solidFill>
              </a:rPr>
              <a:t>hazard</a:t>
            </a:r>
            <a:r>
              <a:rPr lang="es-ES_tradnl" sz="2200" b="1" dirty="0">
                <a:solidFill>
                  <a:srgbClr val="C00000"/>
                </a:solidFill>
              </a:rPr>
              <a:t> </a:t>
            </a:r>
            <a:r>
              <a:rPr lang="es-ES_tradnl" sz="2200" b="1" dirty="0" err="1">
                <a:solidFill>
                  <a:srgbClr val="C00000"/>
                </a:solidFill>
              </a:rPr>
              <a:t>where</a:t>
            </a:r>
            <a:r>
              <a:rPr lang="es-ES_tradnl" sz="2200" b="1" dirty="0">
                <a:solidFill>
                  <a:srgbClr val="C00000"/>
                </a:solidFill>
              </a:rPr>
              <a:t> data </a:t>
            </a:r>
            <a:r>
              <a:rPr lang="es-ES_tradnl" sz="2200" b="1" dirty="0" err="1">
                <a:solidFill>
                  <a:srgbClr val="C00000"/>
                </a:solidFill>
              </a:rPr>
              <a:t>is</a:t>
            </a:r>
            <a:r>
              <a:rPr lang="es-ES_tradnl" sz="2200" b="1" dirty="0">
                <a:solidFill>
                  <a:srgbClr val="C00000"/>
                </a:solidFill>
              </a:rPr>
              <a:t> </a:t>
            </a:r>
            <a:r>
              <a:rPr lang="es-ES_tradnl" sz="2200" b="1" dirty="0" err="1">
                <a:solidFill>
                  <a:srgbClr val="C00000"/>
                </a:solidFill>
              </a:rPr>
              <a:t>provided</a:t>
            </a:r>
            <a:r>
              <a:rPr lang="es-ES_tradnl" sz="2200" b="1" dirty="0">
                <a:solidFill>
                  <a:srgbClr val="C00000"/>
                </a:solidFill>
              </a:rPr>
              <a:t> </a:t>
            </a:r>
            <a:r>
              <a:rPr lang="es-ES_tradnl" sz="2200" b="1" dirty="0" err="1">
                <a:solidFill>
                  <a:srgbClr val="C00000"/>
                </a:solidFill>
              </a:rPr>
              <a:t>by</a:t>
            </a:r>
            <a:r>
              <a:rPr lang="es-ES_tradnl" sz="2200" b="1" dirty="0">
                <a:solidFill>
                  <a:srgbClr val="C00000"/>
                </a:solidFill>
              </a:rPr>
              <a:t> a load</a:t>
            </a:r>
            <a:endParaRPr lang="es-ES_tradnl" sz="2200" b="1" dirty="0"/>
          </a:p>
          <a:p>
            <a:pPr lvl="1">
              <a:lnSpc>
                <a:spcPct val="90000"/>
              </a:lnSpc>
            </a:pPr>
            <a:endParaRPr lang="es-ES_tradnl" sz="800" dirty="0"/>
          </a:p>
          <a:p>
            <a:pPr lvl="1">
              <a:lnSpc>
                <a:spcPct val="90000"/>
              </a:lnSpc>
            </a:pP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instruction</a:t>
            </a:r>
            <a:r>
              <a:rPr lang="es-ES_tradnl" sz="2000" dirty="0"/>
              <a:t> </a:t>
            </a:r>
            <a:r>
              <a:rPr lang="es-ES_tradnl" sz="2000" dirty="0" err="1"/>
              <a:t>depending</a:t>
            </a:r>
            <a:r>
              <a:rPr lang="es-ES_tradnl" sz="2000" dirty="0"/>
              <a:t> </a:t>
            </a:r>
            <a:r>
              <a:rPr lang="es-ES_tradnl" sz="2000" dirty="0" err="1"/>
              <a:t>on</a:t>
            </a:r>
            <a:r>
              <a:rPr lang="es-ES_tradnl" sz="2000" dirty="0"/>
              <a:t> </a:t>
            </a:r>
            <a:r>
              <a:rPr lang="es-ES_tradnl" sz="2000" dirty="0" err="1"/>
              <a:t>the</a:t>
            </a:r>
            <a:r>
              <a:rPr lang="es-ES_tradnl" sz="2000" dirty="0"/>
              <a:t> load </a:t>
            </a:r>
            <a:r>
              <a:rPr lang="es-ES_tradnl" sz="2000" dirty="0" err="1"/>
              <a:t>must</a:t>
            </a:r>
            <a:r>
              <a:rPr lang="es-ES_tradnl" sz="2000" dirty="0"/>
              <a:t> </a:t>
            </a:r>
            <a:r>
              <a:rPr lang="es-ES_tradnl" sz="2000" dirty="0" err="1"/>
              <a:t>stall</a:t>
            </a:r>
            <a:endParaRPr lang="es-ES_tradnl" sz="2000" dirty="0"/>
          </a:p>
          <a:p>
            <a:pPr lvl="1">
              <a:lnSpc>
                <a:spcPct val="90000"/>
              </a:lnSpc>
            </a:pPr>
            <a:r>
              <a:rPr lang="es-ES_tradnl" sz="2000" dirty="0" err="1"/>
              <a:t>Forwarding</a:t>
            </a:r>
            <a:r>
              <a:rPr lang="es-ES_tradnl" sz="2000" dirty="0"/>
              <a:t> </a:t>
            </a:r>
            <a:r>
              <a:rPr lang="es-ES_tradnl" sz="2000" dirty="0" err="1"/>
              <a:t>does</a:t>
            </a:r>
            <a:r>
              <a:rPr lang="es-ES_tradnl" sz="2000" dirty="0"/>
              <a:t> </a:t>
            </a:r>
            <a:r>
              <a:rPr lang="es-ES_tradnl" sz="2000" dirty="0" err="1"/>
              <a:t>not</a:t>
            </a:r>
            <a:r>
              <a:rPr lang="es-ES_tradnl" sz="2000" dirty="0"/>
              <a:t> </a:t>
            </a:r>
            <a:r>
              <a:rPr lang="es-ES_tradnl" sz="2000" dirty="0" err="1"/>
              <a:t>avoid</a:t>
            </a:r>
            <a:r>
              <a:rPr lang="es-ES_tradnl" sz="2000" dirty="0"/>
              <a:t> </a:t>
            </a:r>
            <a:r>
              <a:rPr lang="es-ES_tradnl" sz="2000" dirty="0" err="1"/>
              <a:t>stalls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185" name="Rectangle 71"/>
          <p:cNvSpPr>
            <a:spLocks noChangeArrowheads="1"/>
          </p:cNvSpPr>
          <p:nvPr/>
        </p:nvSpPr>
        <p:spPr bwMode="auto">
          <a:xfrm>
            <a:off x="8548411" y="4950399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86" name="Text Box 158"/>
          <p:cNvSpPr txBox="1">
            <a:spLocks noChangeArrowheads="1"/>
          </p:cNvSpPr>
          <p:nvPr/>
        </p:nvSpPr>
        <p:spPr bwMode="auto">
          <a:xfrm>
            <a:off x="1500166" y="5507940"/>
            <a:ext cx="47898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b="1" dirty="0">
                <a:solidFill>
                  <a:srgbClr val="C00000"/>
                </a:solidFill>
                <a:latin typeface="Calibri" pitchFamily="34" charset="0"/>
              </a:rPr>
              <a:t>6 </a:t>
            </a:r>
            <a:r>
              <a:rPr lang="es-ES_tradnl" b="1" dirty="0" err="1">
                <a:solidFill>
                  <a:srgbClr val="C00000"/>
                </a:solidFill>
                <a:latin typeface="Calibri" pitchFamily="34" charset="0"/>
              </a:rPr>
              <a:t>cycles</a:t>
            </a:r>
            <a:r>
              <a:rPr lang="es-ES_tradnl" b="1" dirty="0">
                <a:solidFill>
                  <a:srgbClr val="C00000"/>
                </a:solidFill>
                <a:latin typeface="Calibri" pitchFamily="34" charset="0"/>
              </a:rPr>
              <a:t> of </a:t>
            </a:r>
            <a:r>
              <a:rPr lang="es-ES_tradnl" b="1" dirty="0" err="1">
                <a:solidFill>
                  <a:srgbClr val="C00000"/>
                </a:solidFill>
                <a:latin typeface="Calibri" pitchFamily="34" charset="0"/>
              </a:rPr>
              <a:t>stall</a:t>
            </a:r>
            <a:endParaRPr lang="es-ES_tradnl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87" name="186 Grupo"/>
          <p:cNvGrpSpPr/>
          <p:nvPr/>
        </p:nvGrpSpPr>
        <p:grpSpPr>
          <a:xfrm>
            <a:off x="428596" y="6087391"/>
            <a:ext cx="8572528" cy="627757"/>
            <a:chOff x="571472" y="5491949"/>
            <a:chExt cx="8572528" cy="627757"/>
          </a:xfrm>
        </p:grpSpPr>
        <p:sp>
          <p:nvSpPr>
            <p:cNvPr id="188" name="Text Box 158"/>
            <p:cNvSpPr txBox="1">
              <a:spLocks noChangeArrowheads="1"/>
            </p:cNvSpPr>
            <p:nvPr/>
          </p:nvSpPr>
          <p:spPr bwMode="auto">
            <a:xfrm>
              <a:off x="571472" y="5491949"/>
              <a:ext cx="8572528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vl="1">
                <a:buFont typeface="Wingdings" pitchFamily="2" charset="2"/>
                <a:buChar char="ü"/>
              </a:pP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ID</a:t>
              </a:r>
              <a:r>
                <a:rPr lang="es-ES" b="1" baseline="-25000" dirty="0">
                  <a:solidFill>
                    <a:schemeClr val="accent4">
                      <a:lumMod val="75000"/>
                    </a:schemeClr>
                  </a:solidFill>
                </a:rPr>
                <a:t>P</a:t>
              </a: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s-ES" sz="1600" b="1" dirty="0" err="1"/>
                <a:t>Stall</a:t>
              </a:r>
              <a:r>
                <a:rPr lang="es-ES" sz="1600" b="1" dirty="0"/>
                <a:t> </a:t>
              </a:r>
              <a:r>
                <a:rPr lang="es-ES" sz="1600" b="1" dirty="0" err="1"/>
                <a:t>due</a:t>
              </a:r>
              <a:r>
                <a:rPr lang="es-ES" sz="1600" b="1" dirty="0"/>
                <a:t> to RAW </a:t>
              </a:r>
              <a:r>
                <a:rPr lang="es-ES" sz="1600" b="1" dirty="0" err="1"/>
                <a:t>hazard</a:t>
              </a:r>
              <a:endParaRPr lang="es-ES" sz="1600" dirty="0"/>
            </a:p>
            <a:p>
              <a:pPr lvl="1">
                <a:buFont typeface="Wingdings" pitchFamily="2" charset="2"/>
                <a:buChar char="ü"/>
              </a:pPr>
              <a:r>
                <a:rPr lang="es-ES" sz="1600" b="1" dirty="0">
                  <a:solidFill>
                    <a:srgbClr val="92D050"/>
                  </a:solidFill>
                </a:rPr>
                <a:t>IF</a:t>
              </a:r>
              <a:r>
                <a:rPr lang="es-ES" sz="1600" b="1" baseline="-25000" dirty="0">
                  <a:solidFill>
                    <a:srgbClr val="92D050"/>
                  </a:solidFill>
                </a:rPr>
                <a:t>P    </a:t>
              </a:r>
              <a:r>
                <a:rPr lang="es-ES" sz="1600" b="1" dirty="0" err="1"/>
                <a:t>Stall</a:t>
              </a:r>
              <a:r>
                <a:rPr lang="es-ES" sz="1600" b="1" dirty="0"/>
                <a:t> </a:t>
              </a:r>
              <a:r>
                <a:rPr lang="es-ES" sz="1600" b="1" dirty="0" err="1"/>
                <a:t>due</a:t>
              </a:r>
              <a:r>
                <a:rPr lang="es-ES" sz="1600" b="1" dirty="0"/>
                <a:t> </a:t>
              </a:r>
              <a:r>
                <a:rPr lang="es-ES" sz="1600" b="1" dirty="0" err="1"/>
                <a:t>to</a:t>
              </a:r>
              <a:r>
                <a:rPr lang="es-ES" sz="1600" b="1" dirty="0"/>
                <a:t> </a:t>
              </a:r>
              <a:r>
                <a:rPr lang="es-ES" sz="1600" b="1" dirty="0" err="1"/>
                <a:t>structural</a:t>
              </a:r>
              <a:r>
                <a:rPr lang="es-ES" sz="1600" b="1" dirty="0"/>
                <a:t> </a:t>
              </a:r>
              <a:r>
                <a:rPr lang="es-ES" sz="1600" b="1" dirty="0" err="1"/>
                <a:t>conflict</a:t>
              </a:r>
              <a:endParaRPr lang="es-ES" sz="1600" dirty="0"/>
            </a:p>
          </p:txBody>
        </p:sp>
        <p:sp>
          <p:nvSpPr>
            <p:cNvPr id="189" name="Rectangle 10"/>
            <p:cNvSpPr>
              <a:spLocks noChangeArrowheads="1"/>
            </p:cNvSpPr>
            <p:nvPr/>
          </p:nvSpPr>
          <p:spPr bwMode="auto">
            <a:xfrm>
              <a:off x="1095288" y="5845829"/>
              <a:ext cx="488567" cy="27387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 dirty="0" err="1">
                  <a:latin typeface="Arial" pitchFamily="34" charset="0"/>
                  <a:cs typeface="Arial" pitchFamily="34" charset="0"/>
                </a:rPr>
                <a:t>IFp</a:t>
              </a:r>
              <a:endParaRPr lang="es-E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10"/>
            <p:cNvSpPr>
              <a:spLocks noChangeArrowheads="1"/>
            </p:cNvSpPr>
            <p:nvPr/>
          </p:nvSpPr>
          <p:spPr bwMode="auto">
            <a:xfrm>
              <a:off x="1107163" y="5536515"/>
              <a:ext cx="488567" cy="2738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 dirty="0">
                  <a:latin typeface="Arial" pitchFamily="34" charset="0"/>
                  <a:cs typeface="Arial" pitchFamily="34" charset="0"/>
                </a:rPr>
                <a:t>IDp</a:t>
              </a:r>
            </a:p>
          </p:txBody>
        </p:sp>
      </p:grpSp>
      <p:graphicFrame>
        <p:nvGraphicFramePr>
          <p:cNvPr id="2" name="1 Objeto"/>
          <p:cNvGraphicFramePr>
            <a:graphicFrameLocks noGrp="1" noChangeAspect="1"/>
          </p:cNvGraphicFramePr>
          <p:nvPr>
            <p:extLst/>
          </p:nvPr>
        </p:nvGraphicFramePr>
        <p:xfrm>
          <a:off x="6024240" y="1912938"/>
          <a:ext cx="35163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3" name="Document" r:id="rId3" imgW="5187141" imgH="2025562" progId="Word.Document.8">
                  <p:embed/>
                </p:oleObj>
              </mc:Choice>
              <mc:Fallback>
                <p:oleObj name="Document" r:id="rId3" imgW="5187141" imgH="2025562" progId="Word.Document.8">
                  <p:embed/>
                  <p:pic>
                    <p:nvPicPr>
                      <p:cNvPr id="2" name="1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240" y="1912938"/>
                        <a:ext cx="3516312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7073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714370"/>
            <a:ext cx="8435975" cy="1857374"/>
          </a:xfrm>
        </p:spPr>
        <p:txBody>
          <a:bodyPr>
            <a:normAutofit fontScale="77500" lnSpcReduction="20000"/>
          </a:bodyPr>
          <a:lstStyle/>
          <a:p>
            <a:r>
              <a:rPr lang="es-ES_tradnl" dirty="0" err="1"/>
              <a:t>Instructions</a:t>
            </a:r>
            <a:r>
              <a:rPr lang="es-ES_tradnl" dirty="0"/>
              <a:t> </a:t>
            </a:r>
            <a:r>
              <a:rPr lang="es-ES_tradnl" dirty="0" err="1"/>
              <a:t>may</a:t>
            </a:r>
            <a:r>
              <a:rPr lang="es-ES_tradnl" dirty="0"/>
              <a:t> </a:t>
            </a:r>
            <a:r>
              <a:rPr lang="es-ES_tradnl" dirty="0" err="1"/>
              <a:t>finish</a:t>
            </a:r>
            <a:r>
              <a:rPr lang="es-ES_tradnl" dirty="0"/>
              <a:t> in a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order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one</a:t>
            </a:r>
            <a:r>
              <a:rPr lang="es-ES_tradnl" dirty="0"/>
              <a:t> </a:t>
            </a:r>
            <a:r>
              <a:rPr lang="es-ES_tradnl" dirty="0" err="1"/>
              <a:t>they</a:t>
            </a:r>
            <a:r>
              <a:rPr lang="es-ES_tradnl" dirty="0"/>
              <a:t>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launched</a:t>
            </a:r>
            <a:endParaRPr lang="es-ES_tradnl" dirty="0"/>
          </a:p>
          <a:p>
            <a:r>
              <a:rPr lang="es-ES_tradnl" b="1" dirty="0" err="1">
                <a:solidFill>
                  <a:srgbClr val="C00000"/>
                </a:solidFill>
              </a:rPr>
              <a:t>Problems</a:t>
            </a:r>
            <a:r>
              <a:rPr lang="es-ES_tradnl" dirty="0"/>
              <a:t>:</a:t>
            </a:r>
          </a:p>
          <a:p>
            <a:pPr lvl="1"/>
            <a:r>
              <a:rPr lang="es-ES_tradnl" dirty="0" err="1"/>
              <a:t>Structural</a:t>
            </a:r>
            <a:r>
              <a:rPr lang="es-ES_tradnl" dirty="0"/>
              <a:t> </a:t>
            </a:r>
            <a:r>
              <a:rPr lang="es-ES_tradnl" dirty="0" err="1"/>
              <a:t>hazard</a:t>
            </a:r>
            <a:r>
              <a:rPr lang="es-ES_tradnl" dirty="0"/>
              <a:t>: </a:t>
            </a:r>
            <a:r>
              <a:rPr lang="es-ES_tradnl" dirty="0" err="1"/>
              <a:t>Simultaneous</a:t>
            </a:r>
            <a:r>
              <a:rPr lang="es-ES_tradnl" dirty="0"/>
              <a:t> </a:t>
            </a:r>
            <a:r>
              <a:rPr lang="es-ES_tradnl" dirty="0" err="1"/>
              <a:t>write</a:t>
            </a:r>
            <a:r>
              <a:rPr lang="es-ES_tradnl" dirty="0"/>
              <a:t> to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Register</a:t>
            </a:r>
            <a:r>
              <a:rPr lang="es-ES_tradnl" dirty="0"/>
              <a:t> File</a:t>
            </a:r>
          </a:p>
          <a:p>
            <a:pPr lvl="1"/>
            <a:r>
              <a:rPr lang="es-ES_tradnl" dirty="0"/>
              <a:t>New WAW </a:t>
            </a:r>
            <a:r>
              <a:rPr lang="es-ES_tradnl" dirty="0" err="1"/>
              <a:t>hazards</a:t>
            </a:r>
            <a:endParaRPr lang="es-ES_tradnl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0100" y="4022564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357158" y="4522630"/>
            <a:ext cx="129003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/>
              <a:t>Multd</a:t>
            </a:r>
            <a:r>
              <a:rPr lang="es-ES_tradnl" sz="1400" b="1" dirty="0"/>
              <a:t> F0,F4,F6</a:t>
            </a:r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285720" y="4879820"/>
            <a:ext cx="1417056" cy="314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F2, F10,F8</a:t>
            </a:r>
          </a:p>
        </p:txBody>
      </p:sp>
      <p:sp>
        <p:nvSpPr>
          <p:cNvPr id="18" name="Rectangle 63"/>
          <p:cNvSpPr>
            <a:spLocks noChangeArrowheads="1"/>
          </p:cNvSpPr>
          <p:nvPr/>
        </p:nvSpPr>
        <p:spPr bwMode="auto">
          <a:xfrm>
            <a:off x="1857356" y="4522630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9" name="Rectangle 68"/>
          <p:cNvSpPr>
            <a:spLocks noChangeArrowheads="1"/>
          </p:cNvSpPr>
          <p:nvPr/>
        </p:nvSpPr>
        <p:spPr bwMode="auto">
          <a:xfrm>
            <a:off x="2428860" y="4522630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20" name="Rectangle 69"/>
          <p:cNvSpPr>
            <a:spLocks noChangeArrowheads="1"/>
          </p:cNvSpPr>
          <p:nvPr/>
        </p:nvSpPr>
        <p:spPr bwMode="auto">
          <a:xfrm>
            <a:off x="2878754" y="4522630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Mul1</a:t>
            </a:r>
          </a:p>
        </p:txBody>
      </p:sp>
      <p:sp>
        <p:nvSpPr>
          <p:cNvPr id="21" name="Rectangle 70"/>
          <p:cNvSpPr>
            <a:spLocks noChangeArrowheads="1"/>
          </p:cNvSpPr>
          <p:nvPr/>
        </p:nvSpPr>
        <p:spPr bwMode="auto">
          <a:xfrm>
            <a:off x="6971986" y="448103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2352490" y="3985942"/>
            <a:ext cx="560445" cy="250936"/>
            <a:chOff x="1248" y="712"/>
            <a:chExt cx="520" cy="160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2289459" y="3618868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3512411" y="3975872"/>
            <a:ext cx="560445" cy="250936"/>
            <a:chOff x="1248" y="712"/>
            <a:chExt cx="520" cy="160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3563656" y="3605742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4155353" y="3975872"/>
            <a:ext cx="560445" cy="250936"/>
            <a:chOff x="1248" y="712"/>
            <a:chExt cx="520" cy="16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9" name="Line 31"/>
          <p:cNvSpPr>
            <a:spLocks noChangeShapeType="1"/>
          </p:cNvSpPr>
          <p:nvPr/>
        </p:nvSpPr>
        <p:spPr bwMode="auto">
          <a:xfrm>
            <a:off x="3905308" y="3988419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4166386" y="361078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4726857" y="3975872"/>
            <a:ext cx="560445" cy="250936"/>
            <a:chOff x="1248" y="712"/>
            <a:chExt cx="520" cy="160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46" name="Line 31"/>
          <p:cNvSpPr>
            <a:spLocks noChangeShapeType="1"/>
          </p:cNvSpPr>
          <p:nvPr/>
        </p:nvSpPr>
        <p:spPr bwMode="auto">
          <a:xfrm>
            <a:off x="4476812" y="3988419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4718351" y="361078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2928844" y="3983953"/>
            <a:ext cx="560445" cy="250936"/>
            <a:chOff x="1248" y="712"/>
            <a:chExt cx="520" cy="160"/>
          </a:xfrm>
        </p:grpSpPr>
        <p:sp>
          <p:nvSpPr>
            <p:cNvPr id="4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53" name="Rectangle 35"/>
          <p:cNvSpPr>
            <a:spLocks noChangeArrowheads="1"/>
          </p:cNvSpPr>
          <p:nvPr/>
        </p:nvSpPr>
        <p:spPr bwMode="auto">
          <a:xfrm>
            <a:off x="2880502" y="3613823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5285374" y="3983953"/>
            <a:ext cx="560445" cy="250936"/>
            <a:chOff x="1248" y="712"/>
            <a:chExt cx="520" cy="160"/>
          </a:xfrm>
        </p:grpSpPr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59" name="Line 31"/>
          <p:cNvSpPr>
            <a:spLocks noChangeShapeType="1"/>
          </p:cNvSpPr>
          <p:nvPr/>
        </p:nvSpPr>
        <p:spPr bwMode="auto">
          <a:xfrm>
            <a:off x="5035329" y="3996500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5276868" y="361078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5856878" y="3983953"/>
            <a:ext cx="560445" cy="250936"/>
            <a:chOff x="1248" y="712"/>
            <a:chExt cx="520" cy="160"/>
          </a:xfrm>
        </p:grpSpPr>
        <p:sp>
          <p:nvSpPr>
            <p:cNvPr id="6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66" name="Line 31"/>
          <p:cNvSpPr>
            <a:spLocks noChangeShapeType="1"/>
          </p:cNvSpPr>
          <p:nvPr/>
        </p:nvSpPr>
        <p:spPr bwMode="auto">
          <a:xfrm>
            <a:off x="5606833" y="3996500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5848372" y="3599469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grpSp>
        <p:nvGrpSpPr>
          <p:cNvPr id="68" name="Group 4"/>
          <p:cNvGrpSpPr>
            <a:grpSpLocks/>
          </p:cNvGrpSpPr>
          <p:nvPr/>
        </p:nvGrpSpPr>
        <p:grpSpPr bwMode="auto">
          <a:xfrm>
            <a:off x="1750211" y="3983953"/>
            <a:ext cx="560445" cy="250936"/>
            <a:chOff x="1248" y="712"/>
            <a:chExt cx="520" cy="16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73" name="Line 31"/>
          <p:cNvSpPr>
            <a:spLocks noChangeShapeType="1"/>
          </p:cNvSpPr>
          <p:nvPr/>
        </p:nvSpPr>
        <p:spPr bwMode="auto">
          <a:xfrm>
            <a:off x="1500166" y="3996500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1754692" y="3613823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grpSp>
        <p:nvGrpSpPr>
          <p:cNvPr id="75" name="Group 4"/>
          <p:cNvGrpSpPr>
            <a:grpSpLocks/>
          </p:cNvGrpSpPr>
          <p:nvPr/>
        </p:nvGrpSpPr>
        <p:grpSpPr bwMode="auto">
          <a:xfrm>
            <a:off x="6429682" y="3983953"/>
            <a:ext cx="560445" cy="250936"/>
            <a:chOff x="1248" y="712"/>
            <a:chExt cx="520" cy="160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80" name="Line 31"/>
          <p:cNvSpPr>
            <a:spLocks noChangeShapeType="1"/>
          </p:cNvSpPr>
          <p:nvPr/>
        </p:nvSpPr>
        <p:spPr bwMode="auto">
          <a:xfrm>
            <a:off x="6179637" y="3996500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81" name="Rectangle 35"/>
          <p:cNvSpPr>
            <a:spLocks noChangeArrowheads="1"/>
          </p:cNvSpPr>
          <p:nvPr/>
        </p:nvSpPr>
        <p:spPr bwMode="auto">
          <a:xfrm>
            <a:off x="6421176" y="361078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Ciclo9</a:t>
            </a:r>
          </a:p>
        </p:txBody>
      </p:sp>
      <p:cxnSp>
        <p:nvCxnSpPr>
          <p:cNvPr id="103" name="102 Conector recto"/>
          <p:cNvCxnSpPr/>
          <p:nvPr/>
        </p:nvCxnSpPr>
        <p:spPr>
          <a:xfrm>
            <a:off x="642910" y="4879820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4"/>
          <p:cNvGrpSpPr>
            <a:grpSpLocks/>
          </p:cNvGrpSpPr>
          <p:nvPr/>
        </p:nvGrpSpPr>
        <p:grpSpPr bwMode="auto">
          <a:xfrm>
            <a:off x="7571392" y="3974876"/>
            <a:ext cx="560445" cy="250936"/>
            <a:chOff x="1248" y="712"/>
            <a:chExt cx="520" cy="160"/>
          </a:xfrm>
        </p:grpSpPr>
        <p:sp>
          <p:nvSpPr>
            <p:cNvPr id="10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0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0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0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grpSp>
        <p:nvGrpSpPr>
          <p:cNvPr id="109" name="Group 4"/>
          <p:cNvGrpSpPr>
            <a:grpSpLocks/>
          </p:cNvGrpSpPr>
          <p:nvPr/>
        </p:nvGrpSpPr>
        <p:grpSpPr bwMode="auto">
          <a:xfrm>
            <a:off x="6988201" y="3974876"/>
            <a:ext cx="560445" cy="250936"/>
            <a:chOff x="1248" y="712"/>
            <a:chExt cx="520" cy="160"/>
          </a:xfrm>
        </p:grpSpPr>
        <p:sp>
          <p:nvSpPr>
            <p:cNvPr id="11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grpSp>
        <p:nvGrpSpPr>
          <p:cNvPr id="114" name="Group 4"/>
          <p:cNvGrpSpPr>
            <a:grpSpLocks/>
          </p:cNvGrpSpPr>
          <p:nvPr/>
        </p:nvGrpSpPr>
        <p:grpSpPr bwMode="auto">
          <a:xfrm>
            <a:off x="8131021" y="3974876"/>
            <a:ext cx="560445" cy="250936"/>
            <a:chOff x="1248" y="712"/>
            <a:chExt cx="520" cy="160"/>
          </a:xfrm>
        </p:grpSpPr>
        <p:sp>
          <p:nvSpPr>
            <p:cNvPr id="11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125" name="124 Conector recto"/>
          <p:cNvCxnSpPr/>
          <p:nvPr/>
        </p:nvCxnSpPr>
        <p:spPr>
          <a:xfrm>
            <a:off x="642910" y="4451192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642910" y="5238598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>
            <a:off x="642910" y="5606075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27 Conector recto"/>
          <p:cNvCxnSpPr/>
          <p:nvPr/>
        </p:nvCxnSpPr>
        <p:spPr>
          <a:xfrm>
            <a:off x="642910" y="5979642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35"/>
          <p:cNvSpPr>
            <a:spLocks noChangeArrowheads="1"/>
          </p:cNvSpPr>
          <p:nvPr/>
        </p:nvSpPr>
        <p:spPr bwMode="auto">
          <a:xfrm>
            <a:off x="6953204" y="3605811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Ciclo10</a:t>
            </a:r>
          </a:p>
        </p:txBody>
      </p:sp>
      <p:sp>
        <p:nvSpPr>
          <p:cNvPr id="131" name="Rectangle 35"/>
          <p:cNvSpPr>
            <a:spLocks noChangeArrowheads="1"/>
          </p:cNvSpPr>
          <p:nvPr/>
        </p:nvSpPr>
        <p:spPr bwMode="auto">
          <a:xfrm>
            <a:off x="7529295" y="3605811"/>
            <a:ext cx="67121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Ciclo11</a:t>
            </a:r>
          </a:p>
        </p:txBody>
      </p:sp>
      <p:sp>
        <p:nvSpPr>
          <p:cNvPr id="132" name="Rectangle 71"/>
          <p:cNvSpPr>
            <a:spLocks noChangeArrowheads="1"/>
          </p:cNvSpPr>
          <p:nvPr/>
        </p:nvSpPr>
        <p:spPr bwMode="auto">
          <a:xfrm>
            <a:off x="7604295" y="4491665"/>
            <a:ext cx="524183" cy="335989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428596" y="5241834"/>
            <a:ext cx="1229505" cy="314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 R2,R3,R4</a:t>
            </a:r>
          </a:p>
        </p:txBody>
      </p:sp>
      <p:sp>
        <p:nvSpPr>
          <p:cNvPr id="173" name="Rectangle 59"/>
          <p:cNvSpPr>
            <a:spLocks noChangeArrowheads="1"/>
          </p:cNvSpPr>
          <p:nvPr/>
        </p:nvSpPr>
        <p:spPr bwMode="auto">
          <a:xfrm>
            <a:off x="357158" y="5599024"/>
            <a:ext cx="1231941" cy="314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ADD,R5,R6,R7</a:t>
            </a:r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460891" y="451293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Mul2</a:t>
            </a:r>
          </a:p>
        </p:txBody>
      </p:sp>
      <p:sp>
        <p:nvSpPr>
          <p:cNvPr id="175" name="Rectangle 69"/>
          <p:cNvSpPr>
            <a:spLocks noChangeArrowheads="1"/>
          </p:cNvSpPr>
          <p:nvPr/>
        </p:nvSpPr>
        <p:spPr bwMode="auto">
          <a:xfrm>
            <a:off x="4071934" y="4510994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Mul3</a:t>
            </a:r>
          </a:p>
        </p:txBody>
      </p:sp>
      <p:sp>
        <p:nvSpPr>
          <p:cNvPr id="176" name="Rectangle 69"/>
          <p:cNvSpPr>
            <a:spLocks noChangeArrowheads="1"/>
          </p:cNvSpPr>
          <p:nvPr/>
        </p:nvSpPr>
        <p:spPr bwMode="auto">
          <a:xfrm>
            <a:off x="4664704" y="4502298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Mul4</a:t>
            </a:r>
          </a:p>
        </p:txBody>
      </p:sp>
      <p:sp>
        <p:nvSpPr>
          <p:cNvPr id="177" name="Rectangle 69"/>
          <p:cNvSpPr>
            <a:spLocks noChangeArrowheads="1"/>
          </p:cNvSpPr>
          <p:nvPr/>
        </p:nvSpPr>
        <p:spPr bwMode="auto">
          <a:xfrm>
            <a:off x="5213154" y="4492668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Mul5</a:t>
            </a:r>
          </a:p>
        </p:txBody>
      </p:sp>
      <p:sp>
        <p:nvSpPr>
          <p:cNvPr id="178" name="Rectangle 69"/>
          <p:cNvSpPr>
            <a:spLocks noChangeArrowheads="1"/>
          </p:cNvSpPr>
          <p:nvPr/>
        </p:nvSpPr>
        <p:spPr bwMode="auto">
          <a:xfrm>
            <a:off x="5795291" y="448296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Mul6</a:t>
            </a:r>
          </a:p>
        </p:txBody>
      </p:sp>
      <p:sp>
        <p:nvSpPr>
          <p:cNvPr id="179" name="Rectangle 69"/>
          <p:cNvSpPr>
            <a:spLocks noChangeArrowheads="1"/>
          </p:cNvSpPr>
          <p:nvPr/>
        </p:nvSpPr>
        <p:spPr bwMode="auto">
          <a:xfrm>
            <a:off x="6406334" y="448103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Mul7</a:t>
            </a:r>
          </a:p>
        </p:txBody>
      </p:sp>
      <p:sp>
        <p:nvSpPr>
          <p:cNvPr id="180" name="Rectangle 63"/>
          <p:cNvSpPr>
            <a:spLocks noChangeArrowheads="1"/>
          </p:cNvSpPr>
          <p:nvPr/>
        </p:nvSpPr>
        <p:spPr bwMode="auto">
          <a:xfrm>
            <a:off x="2422770" y="4930861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81" name="Rectangle 68"/>
          <p:cNvSpPr>
            <a:spLocks noChangeArrowheads="1"/>
          </p:cNvSpPr>
          <p:nvPr/>
        </p:nvSpPr>
        <p:spPr bwMode="auto">
          <a:xfrm>
            <a:off x="2994274" y="4930861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82" name="Rectangle 69"/>
          <p:cNvSpPr>
            <a:spLocks noChangeArrowheads="1"/>
          </p:cNvSpPr>
          <p:nvPr/>
        </p:nvSpPr>
        <p:spPr bwMode="auto">
          <a:xfrm>
            <a:off x="3444168" y="4930861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183" name="Rectangle 69"/>
          <p:cNvSpPr>
            <a:spLocks noChangeArrowheads="1"/>
          </p:cNvSpPr>
          <p:nvPr/>
        </p:nvSpPr>
        <p:spPr bwMode="auto">
          <a:xfrm>
            <a:off x="4092212" y="4921162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sp>
        <p:nvSpPr>
          <p:cNvPr id="184" name="Rectangle 69"/>
          <p:cNvSpPr>
            <a:spLocks noChangeArrowheads="1"/>
          </p:cNvSpPr>
          <p:nvPr/>
        </p:nvSpPr>
        <p:spPr bwMode="auto">
          <a:xfrm>
            <a:off x="4637348" y="4919225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sp>
        <p:nvSpPr>
          <p:cNvPr id="185" name="Rectangle 69"/>
          <p:cNvSpPr>
            <a:spLocks noChangeArrowheads="1"/>
          </p:cNvSpPr>
          <p:nvPr/>
        </p:nvSpPr>
        <p:spPr bwMode="auto">
          <a:xfrm>
            <a:off x="5230118" y="4910529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Add4</a:t>
            </a:r>
          </a:p>
        </p:txBody>
      </p:sp>
      <p:sp>
        <p:nvSpPr>
          <p:cNvPr id="187" name="Rectangle 70"/>
          <p:cNvSpPr>
            <a:spLocks noChangeArrowheads="1"/>
          </p:cNvSpPr>
          <p:nvPr/>
        </p:nvSpPr>
        <p:spPr bwMode="auto">
          <a:xfrm>
            <a:off x="5818345" y="490102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88" name="Rectangle 71"/>
          <p:cNvSpPr>
            <a:spLocks noChangeArrowheads="1"/>
          </p:cNvSpPr>
          <p:nvPr/>
        </p:nvSpPr>
        <p:spPr bwMode="auto">
          <a:xfrm>
            <a:off x="6493186" y="4901955"/>
            <a:ext cx="524183" cy="335989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89" name="Rectangle 63"/>
          <p:cNvSpPr>
            <a:spLocks noChangeArrowheads="1"/>
          </p:cNvSpPr>
          <p:nvPr/>
        </p:nvSpPr>
        <p:spPr bwMode="auto">
          <a:xfrm>
            <a:off x="3000364" y="5288051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90" name="Rectangle 68"/>
          <p:cNvSpPr>
            <a:spLocks noChangeArrowheads="1"/>
          </p:cNvSpPr>
          <p:nvPr/>
        </p:nvSpPr>
        <p:spPr bwMode="auto">
          <a:xfrm>
            <a:off x="3571868" y="5288051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91" name="Rectangle 69"/>
          <p:cNvSpPr>
            <a:spLocks noChangeArrowheads="1"/>
          </p:cNvSpPr>
          <p:nvPr/>
        </p:nvSpPr>
        <p:spPr bwMode="auto">
          <a:xfrm>
            <a:off x="4181720" y="5288051"/>
            <a:ext cx="43281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Ex</a:t>
            </a:r>
          </a:p>
        </p:txBody>
      </p:sp>
      <p:sp>
        <p:nvSpPr>
          <p:cNvPr id="195" name="Rectangle 70"/>
          <p:cNvSpPr>
            <a:spLocks noChangeArrowheads="1"/>
          </p:cNvSpPr>
          <p:nvPr/>
        </p:nvSpPr>
        <p:spPr bwMode="auto">
          <a:xfrm>
            <a:off x="4722516" y="524851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96" name="Rectangle 71"/>
          <p:cNvSpPr>
            <a:spLocks noChangeArrowheads="1"/>
          </p:cNvSpPr>
          <p:nvPr/>
        </p:nvSpPr>
        <p:spPr bwMode="auto">
          <a:xfrm>
            <a:off x="5322926" y="5259145"/>
            <a:ext cx="524183" cy="335989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97" name="Rectangle 63"/>
          <p:cNvSpPr>
            <a:spLocks noChangeArrowheads="1"/>
          </p:cNvSpPr>
          <p:nvPr/>
        </p:nvSpPr>
        <p:spPr bwMode="auto">
          <a:xfrm>
            <a:off x="3582643" y="5645241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98" name="Rectangle 68"/>
          <p:cNvSpPr>
            <a:spLocks noChangeArrowheads="1"/>
          </p:cNvSpPr>
          <p:nvPr/>
        </p:nvSpPr>
        <p:spPr bwMode="auto">
          <a:xfrm>
            <a:off x="4154147" y="5645241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99" name="Rectangle 69"/>
          <p:cNvSpPr>
            <a:spLocks noChangeArrowheads="1"/>
          </p:cNvSpPr>
          <p:nvPr/>
        </p:nvSpPr>
        <p:spPr bwMode="auto">
          <a:xfrm>
            <a:off x="4763999" y="5645241"/>
            <a:ext cx="43281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Ex</a:t>
            </a:r>
          </a:p>
        </p:txBody>
      </p:sp>
      <p:sp>
        <p:nvSpPr>
          <p:cNvPr id="200" name="Rectangle 70"/>
          <p:cNvSpPr>
            <a:spLocks noChangeArrowheads="1"/>
          </p:cNvSpPr>
          <p:nvPr/>
        </p:nvSpPr>
        <p:spPr bwMode="auto">
          <a:xfrm>
            <a:off x="5304795" y="560570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201" name="Rectangle 71"/>
          <p:cNvSpPr>
            <a:spLocks noChangeArrowheads="1"/>
          </p:cNvSpPr>
          <p:nvPr/>
        </p:nvSpPr>
        <p:spPr bwMode="auto">
          <a:xfrm>
            <a:off x="5894572" y="5637601"/>
            <a:ext cx="524183" cy="335989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cxnSp>
        <p:nvCxnSpPr>
          <p:cNvPr id="203" name="202 Conector recto"/>
          <p:cNvCxnSpPr/>
          <p:nvPr/>
        </p:nvCxnSpPr>
        <p:spPr>
          <a:xfrm rot="5400000">
            <a:off x="389851" y="4808382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203 Conector recto"/>
          <p:cNvCxnSpPr/>
          <p:nvPr/>
        </p:nvCxnSpPr>
        <p:spPr>
          <a:xfrm rot="5400000">
            <a:off x="981033" y="4818221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204 Conector recto"/>
          <p:cNvCxnSpPr/>
          <p:nvPr/>
        </p:nvCxnSpPr>
        <p:spPr>
          <a:xfrm rot="5400000">
            <a:off x="1570810" y="4818221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205 Conector recto"/>
          <p:cNvCxnSpPr/>
          <p:nvPr/>
        </p:nvCxnSpPr>
        <p:spPr>
          <a:xfrm rot="5400000">
            <a:off x="2152947" y="4857760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230 Conector recto"/>
          <p:cNvCxnSpPr/>
          <p:nvPr/>
        </p:nvCxnSpPr>
        <p:spPr>
          <a:xfrm rot="5400000">
            <a:off x="2797477" y="4879026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231 Conector recto"/>
          <p:cNvCxnSpPr/>
          <p:nvPr/>
        </p:nvCxnSpPr>
        <p:spPr>
          <a:xfrm rot="5400000">
            <a:off x="3388659" y="4879026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232 Conector recto"/>
          <p:cNvCxnSpPr/>
          <p:nvPr/>
        </p:nvCxnSpPr>
        <p:spPr>
          <a:xfrm rot="5400000">
            <a:off x="3929852" y="4879026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233 Conector recto"/>
          <p:cNvCxnSpPr/>
          <p:nvPr/>
        </p:nvCxnSpPr>
        <p:spPr>
          <a:xfrm rot="5400000">
            <a:off x="4501356" y="4879026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234 Conector recto"/>
          <p:cNvCxnSpPr/>
          <p:nvPr/>
        </p:nvCxnSpPr>
        <p:spPr>
          <a:xfrm rot="5400000">
            <a:off x="5083492" y="4879026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235 Conector recto"/>
          <p:cNvCxnSpPr/>
          <p:nvPr/>
        </p:nvCxnSpPr>
        <p:spPr>
          <a:xfrm rot="5400000">
            <a:off x="5623098" y="4888865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236 Conector recto"/>
          <p:cNvCxnSpPr/>
          <p:nvPr/>
        </p:nvCxnSpPr>
        <p:spPr>
          <a:xfrm rot="5400000">
            <a:off x="6205235" y="4888865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237 Conector recto"/>
          <p:cNvCxnSpPr/>
          <p:nvPr/>
        </p:nvCxnSpPr>
        <p:spPr>
          <a:xfrm rot="5400000">
            <a:off x="6785783" y="4928404"/>
            <a:ext cx="2714644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5.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</a:t>
            </a:r>
            <a:r>
              <a:rPr lang="es-ES_tradnl" dirty="0" err="1"/>
              <a:t>OoO</a:t>
            </a:r>
            <a:r>
              <a:rPr lang="es-ES_tradnl" dirty="0"/>
              <a:t> </a:t>
            </a:r>
            <a:r>
              <a:rPr lang="es-ES_tradnl" dirty="0" err="1"/>
              <a:t>commit</a:t>
            </a:r>
            <a:endParaRPr lang="es-ES" dirty="0"/>
          </a:p>
        </p:txBody>
      </p:sp>
      <p:graphicFrame>
        <p:nvGraphicFramePr>
          <p:cNvPr id="144386" name="Object 2"/>
          <p:cNvGraphicFramePr>
            <a:graphicFrameLocks noGrp="1" noChangeAspect="1"/>
          </p:cNvGraphicFramePr>
          <p:nvPr>
            <p:extLst/>
          </p:nvPr>
        </p:nvGraphicFramePr>
        <p:xfrm>
          <a:off x="6080373" y="2526977"/>
          <a:ext cx="3532187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7" name="Document" r:id="rId4" imgW="5614854" imgH="2030242" progId="Word.Document.8">
                  <p:embed/>
                </p:oleObj>
              </mc:Choice>
              <mc:Fallback>
                <p:oleObj name="Document" r:id="rId4" imgW="5614854" imgH="2030242" progId="Word.Document.8">
                  <p:embed/>
                  <p:pic>
                    <p:nvPicPr>
                      <p:cNvPr id="14438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373" y="2526977"/>
                        <a:ext cx="3532187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9175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/>
          </p:cNvSpPr>
          <p:nvPr>
            <p:ph type="body" sz="half" idx="1"/>
          </p:nvPr>
        </p:nvSpPr>
        <p:spPr>
          <a:xfrm>
            <a:off x="428596" y="857232"/>
            <a:ext cx="8435975" cy="17859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sz="2200" b="1" dirty="0" err="1">
                <a:solidFill>
                  <a:srgbClr val="C00000"/>
                </a:solidFill>
              </a:rPr>
              <a:t>How</a:t>
            </a:r>
            <a:r>
              <a:rPr lang="es-ES_tradnl" sz="2200" b="1" dirty="0">
                <a:solidFill>
                  <a:srgbClr val="C00000"/>
                </a:solidFill>
              </a:rPr>
              <a:t> do </a:t>
            </a:r>
            <a:r>
              <a:rPr lang="es-ES_tradnl" sz="2200" b="1" dirty="0" err="1">
                <a:solidFill>
                  <a:srgbClr val="C00000"/>
                </a:solidFill>
              </a:rPr>
              <a:t>we</a:t>
            </a:r>
            <a:r>
              <a:rPr lang="es-ES_tradnl" sz="2200" b="1" dirty="0">
                <a:solidFill>
                  <a:srgbClr val="C00000"/>
                </a:solidFill>
              </a:rPr>
              <a:t> </a:t>
            </a:r>
            <a:r>
              <a:rPr lang="es-ES_tradnl" sz="2200" b="1" dirty="0" err="1">
                <a:solidFill>
                  <a:srgbClr val="C00000"/>
                </a:solidFill>
              </a:rPr>
              <a:t>handle</a:t>
            </a:r>
            <a:r>
              <a:rPr lang="es-ES_tradnl" sz="2200" b="1" dirty="0">
                <a:solidFill>
                  <a:srgbClr val="C00000"/>
                </a:solidFill>
              </a:rPr>
              <a:t> a WAW </a:t>
            </a:r>
            <a:r>
              <a:rPr lang="es-ES_tradnl" sz="2200" b="1" dirty="0" err="1">
                <a:solidFill>
                  <a:srgbClr val="C00000"/>
                </a:solidFill>
              </a:rPr>
              <a:t>hazard</a:t>
            </a:r>
            <a:endParaRPr lang="es-ES_tradnl" sz="2200" b="1" dirty="0">
              <a:solidFill>
                <a:srgbClr val="C00000"/>
              </a:solidFill>
            </a:endParaRPr>
          </a:p>
          <a:p>
            <a:pPr lvl="1"/>
            <a:r>
              <a:rPr lang="es-ES_tradnl" dirty="0" err="1"/>
              <a:t>When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program</a:t>
            </a:r>
            <a:r>
              <a:rPr lang="es-ES_tradnl" dirty="0"/>
              <a:t> </a:t>
            </a:r>
            <a:r>
              <a:rPr lang="es-ES_tradnl" dirty="0" err="1"/>
              <a:t>finishes</a:t>
            </a:r>
            <a:r>
              <a:rPr lang="es-ES_tradnl" dirty="0"/>
              <a:t>, F2 </a:t>
            </a:r>
            <a:r>
              <a:rPr lang="es-ES_tradnl" dirty="0" err="1"/>
              <a:t>contains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result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addition</a:t>
            </a:r>
            <a:r>
              <a:rPr lang="es-ES_tradnl" dirty="0"/>
              <a:t> and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result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load</a:t>
            </a:r>
          </a:p>
          <a:p>
            <a:pPr lvl="1"/>
            <a:r>
              <a:rPr lang="es-ES_tradnl" dirty="0" err="1"/>
              <a:t>This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unfrequent</a:t>
            </a:r>
            <a:r>
              <a:rPr lang="es-ES_tradnl" dirty="0"/>
              <a:t> </a:t>
            </a:r>
            <a:r>
              <a:rPr lang="es-ES_tradnl" dirty="0" err="1"/>
              <a:t>situation</a:t>
            </a:r>
            <a:r>
              <a:rPr lang="es-ES_tradnl" dirty="0"/>
              <a:t>, </a:t>
            </a:r>
            <a:r>
              <a:rPr lang="es-ES_tradnl" dirty="0" err="1"/>
              <a:t>since</a:t>
            </a:r>
            <a:r>
              <a:rPr lang="es-ES_tradnl" dirty="0"/>
              <a:t> ADDD F2, F10,F8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completely</a:t>
            </a:r>
            <a:r>
              <a:rPr lang="es-ES_tradnl" dirty="0"/>
              <a:t> </a:t>
            </a:r>
            <a:r>
              <a:rPr lang="es-ES_tradnl" dirty="0" err="1"/>
              <a:t>useless</a:t>
            </a:r>
            <a:endParaRPr lang="es-ES_tradn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4414" y="4357694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2566804" y="4321072"/>
            <a:ext cx="560445" cy="250936"/>
            <a:chOff x="1248" y="712"/>
            <a:chExt cx="520" cy="16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2503773" y="3953998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3726725" y="4311002"/>
            <a:ext cx="560445" cy="250936"/>
            <a:chOff x="1248" y="712"/>
            <a:chExt cx="520" cy="160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3777970" y="3940872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4369667" y="4311002"/>
            <a:ext cx="560445" cy="250936"/>
            <a:chOff x="1248" y="712"/>
            <a:chExt cx="520" cy="160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4119622" y="4323549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4380700" y="394591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4941171" y="4311002"/>
            <a:ext cx="560445" cy="250936"/>
            <a:chOff x="1248" y="712"/>
            <a:chExt cx="520" cy="160"/>
          </a:xfrm>
        </p:grpSpPr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4691126" y="4323549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4932665" y="394591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3143158" y="4319083"/>
            <a:ext cx="560445" cy="250936"/>
            <a:chOff x="1248" y="712"/>
            <a:chExt cx="520" cy="160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3094816" y="3948953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5499688" y="4319083"/>
            <a:ext cx="560445" cy="250936"/>
            <a:chOff x="1248" y="712"/>
            <a:chExt cx="520" cy="160"/>
          </a:xfrm>
        </p:grpSpPr>
        <p:sp>
          <p:nvSpPr>
            <p:cNvPr id="4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5249643" y="4331630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5491182" y="394591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grpSp>
        <p:nvGrpSpPr>
          <p:cNvPr id="52" name="Group 4"/>
          <p:cNvGrpSpPr>
            <a:grpSpLocks/>
          </p:cNvGrpSpPr>
          <p:nvPr/>
        </p:nvGrpSpPr>
        <p:grpSpPr bwMode="auto">
          <a:xfrm>
            <a:off x="6071192" y="4319083"/>
            <a:ext cx="560445" cy="250936"/>
            <a:chOff x="1248" y="712"/>
            <a:chExt cx="520" cy="160"/>
          </a:xfrm>
        </p:grpSpPr>
        <p:sp>
          <p:nvSpPr>
            <p:cNvPr id="5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57" name="Line 31"/>
          <p:cNvSpPr>
            <a:spLocks noChangeShapeType="1"/>
          </p:cNvSpPr>
          <p:nvPr/>
        </p:nvSpPr>
        <p:spPr bwMode="auto">
          <a:xfrm>
            <a:off x="5821147" y="4331630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6062686" y="3934599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1964525" y="4319083"/>
            <a:ext cx="560445" cy="250936"/>
            <a:chOff x="1248" y="712"/>
            <a:chExt cx="520" cy="160"/>
          </a:xfrm>
        </p:grpSpPr>
        <p:sp>
          <p:nvSpPr>
            <p:cNvPr id="6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1714480" y="4331630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1880370" y="3948953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>
            <a:off x="6393951" y="4331630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6104097" y="4868393"/>
            <a:ext cx="524183" cy="335989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cxnSp>
        <p:nvCxnSpPr>
          <p:cNvPr id="73" name="72 Conector recto"/>
          <p:cNvCxnSpPr/>
          <p:nvPr/>
        </p:nvCxnSpPr>
        <p:spPr>
          <a:xfrm rot="5400000">
            <a:off x="822393" y="499984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1427934" y="499984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rot="5400000">
            <a:off x="1999437" y="499984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 rot="5400000">
            <a:off x="2582816" y="499984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rot="5400000">
            <a:off x="3213883" y="499984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rot="5400000">
            <a:off x="3797263" y="499984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rot="5400000">
            <a:off x="4356892" y="499984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rot="5400000">
            <a:off x="4928396" y="499984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>
            <a:off x="857224" y="4857760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4"/>
          <p:cNvGrpSpPr>
            <a:grpSpLocks/>
          </p:cNvGrpSpPr>
          <p:nvPr/>
        </p:nvGrpSpPr>
        <p:grpSpPr bwMode="auto">
          <a:xfrm>
            <a:off x="6644602" y="4311002"/>
            <a:ext cx="560445" cy="250936"/>
            <a:chOff x="1248" y="712"/>
            <a:chExt cx="520" cy="160"/>
          </a:xfrm>
        </p:grpSpPr>
        <p:sp>
          <p:nvSpPr>
            <p:cNvPr id="88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0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1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92" name="Rectangle 35"/>
          <p:cNvSpPr>
            <a:spLocks noChangeArrowheads="1"/>
          </p:cNvSpPr>
          <p:nvPr/>
        </p:nvSpPr>
        <p:spPr bwMode="auto">
          <a:xfrm>
            <a:off x="6636096" y="394591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Ciclo9</a:t>
            </a:r>
          </a:p>
        </p:txBody>
      </p:sp>
      <p:grpSp>
        <p:nvGrpSpPr>
          <p:cNvPr id="93" name="Group 4"/>
          <p:cNvGrpSpPr>
            <a:grpSpLocks/>
          </p:cNvGrpSpPr>
          <p:nvPr/>
        </p:nvGrpSpPr>
        <p:grpSpPr bwMode="auto">
          <a:xfrm>
            <a:off x="7203119" y="4319083"/>
            <a:ext cx="560445" cy="250936"/>
            <a:chOff x="1248" y="712"/>
            <a:chExt cx="520" cy="160"/>
          </a:xfrm>
        </p:grpSpPr>
        <p:sp>
          <p:nvSpPr>
            <p:cNvPr id="94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6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7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98" name="Line 31"/>
          <p:cNvSpPr>
            <a:spLocks noChangeShapeType="1"/>
          </p:cNvSpPr>
          <p:nvPr/>
        </p:nvSpPr>
        <p:spPr bwMode="auto">
          <a:xfrm>
            <a:off x="6953074" y="4331630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99" name="Rectangle 35"/>
          <p:cNvSpPr>
            <a:spLocks noChangeArrowheads="1"/>
          </p:cNvSpPr>
          <p:nvPr/>
        </p:nvSpPr>
        <p:spPr bwMode="auto">
          <a:xfrm>
            <a:off x="7143768" y="3945917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Ciclo10</a:t>
            </a:r>
          </a:p>
        </p:txBody>
      </p:sp>
      <p:grpSp>
        <p:nvGrpSpPr>
          <p:cNvPr id="100" name="Group 4"/>
          <p:cNvGrpSpPr>
            <a:grpSpLocks/>
          </p:cNvGrpSpPr>
          <p:nvPr/>
        </p:nvGrpSpPr>
        <p:grpSpPr bwMode="auto">
          <a:xfrm>
            <a:off x="7774623" y="4319083"/>
            <a:ext cx="560445" cy="250936"/>
            <a:chOff x="1248" y="712"/>
            <a:chExt cx="520" cy="160"/>
          </a:xfrm>
        </p:grpSpPr>
        <p:sp>
          <p:nvSpPr>
            <p:cNvPr id="101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02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03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04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05" name="Line 31"/>
          <p:cNvSpPr>
            <a:spLocks noChangeShapeType="1"/>
          </p:cNvSpPr>
          <p:nvPr/>
        </p:nvSpPr>
        <p:spPr bwMode="auto">
          <a:xfrm>
            <a:off x="7524578" y="4331630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7723585" y="3939699"/>
            <a:ext cx="67121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Ciclo11</a:t>
            </a:r>
          </a:p>
        </p:txBody>
      </p:sp>
      <p:sp>
        <p:nvSpPr>
          <p:cNvPr id="107" name="Line 31"/>
          <p:cNvSpPr>
            <a:spLocks noChangeShapeType="1"/>
          </p:cNvSpPr>
          <p:nvPr/>
        </p:nvSpPr>
        <p:spPr bwMode="auto">
          <a:xfrm>
            <a:off x="8097382" y="4331630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cxnSp>
        <p:nvCxnSpPr>
          <p:cNvPr id="109" name="108 Conector recto"/>
          <p:cNvCxnSpPr/>
          <p:nvPr/>
        </p:nvCxnSpPr>
        <p:spPr>
          <a:xfrm rot="5400000">
            <a:off x="5500694" y="499984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rot="5400000">
            <a:off x="6060323" y="499984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5400000">
            <a:off x="6631827" y="4999842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>
            <a:off x="857224" y="5213362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>
            <a:off x="857224" y="5581185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>
            <a:off x="857224" y="5929330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79"/>
          <p:cNvSpPr>
            <a:spLocks noChangeArrowheads="1"/>
          </p:cNvSpPr>
          <p:nvPr/>
        </p:nvSpPr>
        <p:spPr bwMode="auto">
          <a:xfrm>
            <a:off x="531933" y="4839251"/>
            <a:ext cx="1417056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</a:t>
            </a:r>
            <a:r>
              <a:rPr lang="es-ES_tradnl" sz="1400" b="1" dirty="0">
                <a:solidFill>
                  <a:srgbClr val="C00000"/>
                </a:solidFill>
              </a:rPr>
              <a:t>F2</a:t>
            </a:r>
            <a:r>
              <a:rPr lang="es-ES_tradnl" sz="1400" b="1" dirty="0"/>
              <a:t>, F10,F8</a:t>
            </a:r>
          </a:p>
        </p:txBody>
      </p:sp>
      <p:sp>
        <p:nvSpPr>
          <p:cNvPr id="118" name="Rectangle 79"/>
          <p:cNvSpPr>
            <a:spLocks noChangeArrowheads="1"/>
          </p:cNvSpPr>
          <p:nvPr/>
        </p:nvSpPr>
        <p:spPr bwMode="auto">
          <a:xfrm>
            <a:off x="575441" y="5602574"/>
            <a:ext cx="1067601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LD </a:t>
            </a:r>
            <a:r>
              <a:rPr lang="es-ES_tradnl" sz="1400" b="1" dirty="0">
                <a:solidFill>
                  <a:srgbClr val="C00000"/>
                </a:solidFill>
              </a:rPr>
              <a:t>F2</a:t>
            </a:r>
            <a:r>
              <a:rPr lang="es-ES_tradnl" sz="1400" b="1" dirty="0"/>
              <a:t>, 0(R2)</a:t>
            </a:r>
          </a:p>
        </p:txBody>
      </p:sp>
      <p:sp>
        <p:nvSpPr>
          <p:cNvPr id="119" name="Rectangle 63"/>
          <p:cNvSpPr>
            <a:spLocks noChangeArrowheads="1"/>
          </p:cNvSpPr>
          <p:nvPr/>
        </p:nvSpPr>
        <p:spPr bwMode="auto">
          <a:xfrm>
            <a:off x="2041463" y="4878961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20" name="Rectangle 68"/>
          <p:cNvSpPr>
            <a:spLocks noChangeArrowheads="1"/>
          </p:cNvSpPr>
          <p:nvPr/>
        </p:nvSpPr>
        <p:spPr bwMode="auto">
          <a:xfrm>
            <a:off x="2612967" y="4878961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21" name="Rectangle 69"/>
          <p:cNvSpPr>
            <a:spLocks noChangeArrowheads="1"/>
          </p:cNvSpPr>
          <p:nvPr/>
        </p:nvSpPr>
        <p:spPr bwMode="auto">
          <a:xfrm>
            <a:off x="3062861" y="4878961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122" name="Rectangle 69"/>
          <p:cNvSpPr>
            <a:spLocks noChangeArrowheads="1"/>
          </p:cNvSpPr>
          <p:nvPr/>
        </p:nvSpPr>
        <p:spPr bwMode="auto">
          <a:xfrm>
            <a:off x="3710905" y="4869262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sp>
        <p:nvSpPr>
          <p:cNvPr id="123" name="Rectangle 69"/>
          <p:cNvSpPr>
            <a:spLocks noChangeArrowheads="1"/>
          </p:cNvSpPr>
          <p:nvPr/>
        </p:nvSpPr>
        <p:spPr bwMode="auto">
          <a:xfrm>
            <a:off x="4256041" y="4867325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sp>
        <p:nvSpPr>
          <p:cNvPr id="124" name="Rectangle 69"/>
          <p:cNvSpPr>
            <a:spLocks noChangeArrowheads="1"/>
          </p:cNvSpPr>
          <p:nvPr/>
        </p:nvSpPr>
        <p:spPr bwMode="auto">
          <a:xfrm>
            <a:off x="4848811" y="4858629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Add4</a:t>
            </a:r>
          </a:p>
        </p:txBody>
      </p:sp>
      <p:sp>
        <p:nvSpPr>
          <p:cNvPr id="125" name="Rectangle 70"/>
          <p:cNvSpPr>
            <a:spLocks noChangeArrowheads="1"/>
          </p:cNvSpPr>
          <p:nvPr/>
        </p:nvSpPr>
        <p:spPr bwMode="auto">
          <a:xfrm>
            <a:off x="5447671" y="4868328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35" name="Rectangle 63"/>
          <p:cNvSpPr>
            <a:spLocks noChangeArrowheads="1"/>
          </p:cNvSpPr>
          <p:nvPr/>
        </p:nvSpPr>
        <p:spPr bwMode="auto">
          <a:xfrm>
            <a:off x="3214678" y="5593341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36" name="Rectangle 68"/>
          <p:cNvSpPr>
            <a:spLocks noChangeArrowheads="1"/>
          </p:cNvSpPr>
          <p:nvPr/>
        </p:nvSpPr>
        <p:spPr bwMode="auto">
          <a:xfrm>
            <a:off x="3786182" y="5593341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37" name="Rectangle 69"/>
          <p:cNvSpPr>
            <a:spLocks noChangeArrowheads="1"/>
          </p:cNvSpPr>
          <p:nvPr/>
        </p:nvSpPr>
        <p:spPr bwMode="auto">
          <a:xfrm>
            <a:off x="4396034" y="5593341"/>
            <a:ext cx="43281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Ex</a:t>
            </a:r>
          </a:p>
        </p:txBody>
      </p:sp>
      <p:sp>
        <p:nvSpPr>
          <p:cNvPr id="138" name="Rectangle 70"/>
          <p:cNvSpPr>
            <a:spLocks noChangeArrowheads="1"/>
          </p:cNvSpPr>
          <p:nvPr/>
        </p:nvSpPr>
        <p:spPr bwMode="auto">
          <a:xfrm>
            <a:off x="4915564" y="5575068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39" name="Rectangle 71"/>
          <p:cNvSpPr>
            <a:spLocks noChangeArrowheads="1"/>
          </p:cNvSpPr>
          <p:nvPr/>
        </p:nvSpPr>
        <p:spPr bwMode="auto">
          <a:xfrm>
            <a:off x="5521960" y="5593341"/>
            <a:ext cx="524183" cy="335989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40" name="Rectangle 79"/>
          <p:cNvSpPr>
            <a:spLocks noChangeArrowheads="1"/>
          </p:cNvSpPr>
          <p:nvPr/>
        </p:nvSpPr>
        <p:spPr bwMode="auto">
          <a:xfrm>
            <a:off x="642910" y="5236151"/>
            <a:ext cx="129003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/>
              <a:t>Multd</a:t>
            </a:r>
            <a:r>
              <a:rPr lang="es-ES_tradnl" sz="1400" b="1" dirty="0"/>
              <a:t> F0,F4,F6</a:t>
            </a:r>
          </a:p>
        </p:txBody>
      </p:sp>
      <p:sp>
        <p:nvSpPr>
          <p:cNvPr id="141" name="Rectangle 63"/>
          <p:cNvSpPr>
            <a:spLocks noChangeArrowheads="1"/>
          </p:cNvSpPr>
          <p:nvPr/>
        </p:nvSpPr>
        <p:spPr bwMode="auto">
          <a:xfrm>
            <a:off x="2143108" y="5236151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42" name="Rectangle 68"/>
          <p:cNvSpPr>
            <a:spLocks noChangeArrowheads="1"/>
          </p:cNvSpPr>
          <p:nvPr/>
        </p:nvSpPr>
        <p:spPr bwMode="auto">
          <a:xfrm>
            <a:off x="2714612" y="5236151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43" name="Rectangle 69"/>
          <p:cNvSpPr>
            <a:spLocks noChangeArrowheads="1"/>
          </p:cNvSpPr>
          <p:nvPr/>
        </p:nvSpPr>
        <p:spPr bwMode="auto">
          <a:xfrm>
            <a:off x="3124967" y="523615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Mul1</a:t>
            </a:r>
          </a:p>
        </p:txBody>
      </p:sp>
      <p:sp>
        <p:nvSpPr>
          <p:cNvPr id="144" name="Rectangle 70"/>
          <p:cNvSpPr>
            <a:spLocks noChangeArrowheads="1"/>
          </p:cNvSpPr>
          <p:nvPr/>
        </p:nvSpPr>
        <p:spPr bwMode="auto">
          <a:xfrm>
            <a:off x="7175667" y="523615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45" name="Rectangle 71"/>
          <p:cNvSpPr>
            <a:spLocks noChangeArrowheads="1"/>
          </p:cNvSpPr>
          <p:nvPr/>
        </p:nvSpPr>
        <p:spPr bwMode="auto">
          <a:xfrm>
            <a:off x="7834031" y="5236151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46" name="Rectangle 69"/>
          <p:cNvSpPr>
            <a:spLocks noChangeArrowheads="1"/>
          </p:cNvSpPr>
          <p:nvPr/>
        </p:nvSpPr>
        <p:spPr bwMode="auto">
          <a:xfrm>
            <a:off x="3725377" y="522645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Mul2</a:t>
            </a:r>
          </a:p>
        </p:txBody>
      </p:sp>
      <p:sp>
        <p:nvSpPr>
          <p:cNvPr id="147" name="Rectangle 69"/>
          <p:cNvSpPr>
            <a:spLocks noChangeArrowheads="1"/>
          </p:cNvSpPr>
          <p:nvPr/>
        </p:nvSpPr>
        <p:spPr bwMode="auto">
          <a:xfrm>
            <a:off x="4357686" y="5224515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Mul3</a:t>
            </a:r>
          </a:p>
        </p:txBody>
      </p:sp>
      <p:sp>
        <p:nvSpPr>
          <p:cNvPr id="148" name="Rectangle 69"/>
          <p:cNvSpPr>
            <a:spLocks noChangeArrowheads="1"/>
          </p:cNvSpPr>
          <p:nvPr/>
        </p:nvSpPr>
        <p:spPr bwMode="auto">
          <a:xfrm>
            <a:off x="4907924" y="521581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Mul4</a:t>
            </a:r>
          </a:p>
        </p:txBody>
      </p:sp>
      <p:sp>
        <p:nvSpPr>
          <p:cNvPr id="149" name="Rectangle 69"/>
          <p:cNvSpPr>
            <a:spLocks noChangeArrowheads="1"/>
          </p:cNvSpPr>
          <p:nvPr/>
        </p:nvSpPr>
        <p:spPr bwMode="auto">
          <a:xfrm>
            <a:off x="5467007" y="5227455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Mul5</a:t>
            </a:r>
          </a:p>
        </p:txBody>
      </p:sp>
      <p:sp>
        <p:nvSpPr>
          <p:cNvPr id="150" name="Rectangle 69"/>
          <p:cNvSpPr>
            <a:spLocks noChangeArrowheads="1"/>
          </p:cNvSpPr>
          <p:nvPr/>
        </p:nvSpPr>
        <p:spPr bwMode="auto">
          <a:xfrm>
            <a:off x="6059777" y="522838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Mul6</a:t>
            </a:r>
          </a:p>
        </p:txBody>
      </p:sp>
      <p:sp>
        <p:nvSpPr>
          <p:cNvPr id="151" name="Rectangle 69"/>
          <p:cNvSpPr>
            <a:spLocks noChangeArrowheads="1"/>
          </p:cNvSpPr>
          <p:nvPr/>
        </p:nvSpPr>
        <p:spPr bwMode="auto">
          <a:xfrm>
            <a:off x="6614796" y="523615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Mul7</a:t>
            </a:r>
          </a:p>
        </p:txBody>
      </p:sp>
      <p:sp>
        <p:nvSpPr>
          <p:cNvPr id="127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6.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WAW </a:t>
            </a:r>
            <a:r>
              <a:rPr lang="es-ES_tradnl" dirty="0" err="1"/>
              <a:t>hazards</a:t>
            </a:r>
            <a:endParaRPr lang="es-ES" dirty="0"/>
          </a:p>
        </p:txBody>
      </p:sp>
      <p:graphicFrame>
        <p:nvGraphicFramePr>
          <p:cNvPr id="145410" name="Object 2"/>
          <p:cNvGraphicFramePr>
            <a:graphicFrameLocks noGrp="1" noChangeAspect="1"/>
          </p:cNvGraphicFramePr>
          <p:nvPr>
            <p:extLst/>
          </p:nvPr>
        </p:nvGraphicFramePr>
        <p:xfrm>
          <a:off x="6243638" y="2538413"/>
          <a:ext cx="35306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1" name="Document" r:id="rId4" imgW="5329712" imgH="2027002" progId="Word.Document.8">
                  <p:embed/>
                </p:oleObj>
              </mc:Choice>
              <mc:Fallback>
                <p:oleObj name="Document" r:id="rId4" imgW="5329712" imgH="2027002" progId="Word.Document.8">
                  <p:embed/>
                  <p:pic>
                    <p:nvPicPr>
                      <p:cNvPr id="14541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2538413"/>
                        <a:ext cx="3530600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0047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45914"/>
            <a:ext cx="8713787" cy="597004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6.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WAW </a:t>
            </a:r>
            <a:r>
              <a:rPr lang="es-ES_tradnl" dirty="0" err="1"/>
              <a:t>hazards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57158" y="785794"/>
            <a:ext cx="8715404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200" b="1" dirty="0" err="1"/>
              <a:t>Solution</a:t>
            </a:r>
            <a:r>
              <a:rPr lang="es-ES_tradnl" sz="2200" b="1" dirty="0"/>
              <a:t> 1</a:t>
            </a:r>
          </a:p>
          <a:p>
            <a:pPr lvl="1"/>
            <a:r>
              <a:rPr lang="es-ES_tradnl" sz="2000" b="1" dirty="0">
                <a:solidFill>
                  <a:srgbClr val="0070C0"/>
                </a:solidFill>
              </a:rPr>
              <a:t>Stop </a:t>
            </a:r>
            <a:r>
              <a:rPr lang="es-ES_tradnl" sz="2000" b="1" dirty="0" err="1">
                <a:solidFill>
                  <a:srgbClr val="0070C0"/>
                </a:solidFill>
              </a:rPr>
              <a:t>the</a:t>
            </a:r>
            <a:r>
              <a:rPr lang="es-ES_tradnl" sz="2000" b="1" dirty="0">
                <a:solidFill>
                  <a:srgbClr val="0070C0"/>
                </a:solidFill>
              </a:rPr>
              <a:t> </a:t>
            </a:r>
            <a:r>
              <a:rPr lang="es-ES_tradnl" sz="2000" b="1" dirty="0" err="1">
                <a:solidFill>
                  <a:srgbClr val="0070C0"/>
                </a:solidFill>
              </a:rPr>
              <a:t>instruction</a:t>
            </a:r>
            <a:r>
              <a:rPr lang="es-ES_tradnl" sz="2000" b="1" dirty="0">
                <a:solidFill>
                  <a:srgbClr val="0070C0"/>
                </a:solidFill>
              </a:rPr>
              <a:t> </a:t>
            </a:r>
            <a:r>
              <a:rPr lang="es-ES_tradnl" sz="2000" b="1" dirty="0" err="1">
                <a:solidFill>
                  <a:srgbClr val="0070C0"/>
                </a:solidFill>
              </a:rPr>
              <a:t>creating</a:t>
            </a:r>
            <a:r>
              <a:rPr lang="es-ES_tradnl" sz="2000" b="1" dirty="0">
                <a:solidFill>
                  <a:srgbClr val="0070C0"/>
                </a:solidFill>
              </a:rPr>
              <a:t> </a:t>
            </a:r>
            <a:r>
              <a:rPr lang="es-ES_tradnl" sz="2000" b="1" dirty="0" err="1">
                <a:solidFill>
                  <a:srgbClr val="0070C0"/>
                </a:solidFill>
              </a:rPr>
              <a:t>the</a:t>
            </a:r>
            <a:r>
              <a:rPr lang="es-ES_tradnl" sz="2000" b="1" dirty="0">
                <a:solidFill>
                  <a:srgbClr val="0070C0"/>
                </a:solidFill>
              </a:rPr>
              <a:t> </a:t>
            </a:r>
            <a:r>
              <a:rPr lang="es-ES_tradnl" sz="2000" b="1" dirty="0" err="1">
                <a:solidFill>
                  <a:srgbClr val="0070C0"/>
                </a:solidFill>
              </a:rPr>
              <a:t>hazard</a:t>
            </a:r>
            <a:r>
              <a:rPr lang="es-ES_tradnl" sz="2000" b="1" dirty="0">
                <a:solidFill>
                  <a:srgbClr val="0070C0"/>
                </a:solidFill>
              </a:rPr>
              <a:t> </a:t>
            </a:r>
            <a:r>
              <a:rPr lang="es-ES_tradnl" sz="2000" dirty="0"/>
              <a:t>(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second</a:t>
            </a:r>
            <a:r>
              <a:rPr lang="es-ES_tradnl" sz="2000" dirty="0"/>
              <a:t> </a:t>
            </a:r>
            <a:r>
              <a:rPr lang="es-ES_tradnl" sz="2000" dirty="0" err="1"/>
              <a:t>one</a:t>
            </a:r>
            <a:r>
              <a:rPr lang="es-ES_tradnl" sz="2000" dirty="0"/>
              <a:t>)</a:t>
            </a:r>
          </a:p>
          <a:p>
            <a:pPr lvl="1"/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number</a:t>
            </a:r>
            <a:r>
              <a:rPr lang="es-ES_tradnl" sz="2000" dirty="0"/>
              <a:t> of </a:t>
            </a:r>
            <a:r>
              <a:rPr lang="es-ES_tradnl" sz="2000" dirty="0" err="1"/>
              <a:t>stall</a:t>
            </a:r>
            <a:r>
              <a:rPr lang="es-ES_tradnl" sz="2000" dirty="0"/>
              <a:t> </a:t>
            </a:r>
            <a:r>
              <a:rPr lang="es-ES_tradnl" sz="2000" dirty="0" err="1"/>
              <a:t>cycles</a:t>
            </a:r>
            <a:r>
              <a:rPr lang="es-ES_tradnl" sz="2000" dirty="0"/>
              <a:t> </a:t>
            </a:r>
            <a:r>
              <a:rPr lang="es-ES_tradnl" sz="2000" dirty="0" err="1"/>
              <a:t>depends</a:t>
            </a:r>
            <a:r>
              <a:rPr lang="es-ES_tradnl" sz="2000" dirty="0"/>
              <a:t> </a:t>
            </a:r>
            <a:r>
              <a:rPr lang="es-ES_tradnl" sz="2000" dirty="0" err="1"/>
              <a:t>on</a:t>
            </a:r>
            <a:r>
              <a:rPr lang="es-ES_tradnl" sz="2000" dirty="0"/>
              <a:t>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length</a:t>
            </a:r>
            <a:r>
              <a:rPr lang="es-ES_tradnl" sz="2000" dirty="0"/>
              <a:t> of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first</a:t>
            </a:r>
            <a:r>
              <a:rPr lang="es-ES_tradnl" sz="2000" dirty="0"/>
              <a:t> </a:t>
            </a:r>
            <a:r>
              <a:rPr lang="es-ES_tradnl" sz="2000" dirty="0" err="1"/>
              <a:t>instruction</a:t>
            </a:r>
            <a:r>
              <a:rPr lang="es-ES_tradnl" sz="2000" dirty="0"/>
              <a:t> and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distance</a:t>
            </a:r>
            <a:r>
              <a:rPr lang="es-ES_tradnl" sz="2000" dirty="0"/>
              <a:t> </a:t>
            </a:r>
            <a:r>
              <a:rPr lang="es-ES_tradnl" sz="2000" dirty="0" err="1"/>
              <a:t>among</a:t>
            </a:r>
            <a:r>
              <a:rPr lang="es-ES_tradnl" sz="2000" dirty="0"/>
              <a:t>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two</a:t>
            </a:r>
            <a:endParaRPr lang="es-ES_tradnl" sz="2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57290" y="3357562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709680" y="3320940"/>
            <a:ext cx="560445" cy="250936"/>
            <a:chOff x="1248" y="712"/>
            <a:chExt cx="520" cy="160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2646649" y="2953866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3869601" y="3310870"/>
            <a:ext cx="560445" cy="250936"/>
            <a:chOff x="1248" y="712"/>
            <a:chExt cx="520" cy="160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3920846" y="294074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4512543" y="3310870"/>
            <a:ext cx="560445" cy="250936"/>
            <a:chOff x="1248" y="712"/>
            <a:chExt cx="520" cy="160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4262498" y="3323417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4523576" y="294578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5084047" y="3310870"/>
            <a:ext cx="560445" cy="250936"/>
            <a:chOff x="1248" y="712"/>
            <a:chExt cx="520" cy="160"/>
          </a:xfrm>
        </p:grpSpPr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4834002" y="3323417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075541" y="294578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3286034" y="3318951"/>
            <a:ext cx="560445" cy="250936"/>
            <a:chOff x="1248" y="712"/>
            <a:chExt cx="520" cy="160"/>
          </a:xfrm>
        </p:grpSpPr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3237692" y="294882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5642564" y="3318951"/>
            <a:ext cx="560445" cy="250936"/>
            <a:chOff x="1248" y="712"/>
            <a:chExt cx="520" cy="160"/>
          </a:xfrm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48" name="Line 31"/>
          <p:cNvSpPr>
            <a:spLocks noChangeShapeType="1"/>
          </p:cNvSpPr>
          <p:nvPr/>
        </p:nvSpPr>
        <p:spPr bwMode="auto">
          <a:xfrm>
            <a:off x="5392519" y="333149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5634058" y="294578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grpSp>
        <p:nvGrpSpPr>
          <p:cNvPr id="50" name="Group 4"/>
          <p:cNvGrpSpPr>
            <a:grpSpLocks/>
          </p:cNvGrpSpPr>
          <p:nvPr/>
        </p:nvGrpSpPr>
        <p:grpSpPr bwMode="auto">
          <a:xfrm>
            <a:off x="6214068" y="3318951"/>
            <a:ext cx="560445" cy="250936"/>
            <a:chOff x="1248" y="712"/>
            <a:chExt cx="520" cy="160"/>
          </a:xfrm>
        </p:grpSpPr>
        <p:sp>
          <p:nvSpPr>
            <p:cNvPr id="51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5964023" y="333149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56" name="Rectangle 35"/>
          <p:cNvSpPr>
            <a:spLocks noChangeArrowheads="1"/>
          </p:cNvSpPr>
          <p:nvPr/>
        </p:nvSpPr>
        <p:spPr bwMode="auto">
          <a:xfrm>
            <a:off x="6205562" y="293446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grpSp>
        <p:nvGrpSpPr>
          <p:cNvPr id="57" name="Group 4"/>
          <p:cNvGrpSpPr>
            <a:grpSpLocks/>
          </p:cNvGrpSpPr>
          <p:nvPr/>
        </p:nvGrpSpPr>
        <p:grpSpPr bwMode="auto">
          <a:xfrm>
            <a:off x="2107401" y="3318951"/>
            <a:ext cx="560445" cy="250936"/>
            <a:chOff x="1248" y="712"/>
            <a:chExt cx="520" cy="160"/>
          </a:xfrm>
        </p:grpSpPr>
        <p:sp>
          <p:nvSpPr>
            <p:cNvPr id="58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1857356" y="333149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2023246" y="294882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6536827" y="333149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65" name="Rectangle 71"/>
          <p:cNvSpPr>
            <a:spLocks noChangeArrowheads="1"/>
          </p:cNvSpPr>
          <p:nvPr/>
        </p:nvSpPr>
        <p:spPr bwMode="auto">
          <a:xfrm>
            <a:off x="6246973" y="3868261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cxnSp>
        <p:nvCxnSpPr>
          <p:cNvPr id="66" name="65 Conector recto"/>
          <p:cNvCxnSpPr/>
          <p:nvPr/>
        </p:nvCxnSpPr>
        <p:spPr>
          <a:xfrm rot="5400000">
            <a:off x="965269" y="399971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rot="5400000">
            <a:off x="1570810" y="399971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rot="5400000">
            <a:off x="2142313" y="399971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rot="5400000">
            <a:off x="2725692" y="399971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 rot="5400000">
            <a:off x="3940139" y="399971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 rot="5400000">
            <a:off x="4499768" y="399971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 rot="5400000">
            <a:off x="5071272" y="399971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1000100" y="3857628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4"/>
          <p:cNvGrpSpPr>
            <a:grpSpLocks/>
          </p:cNvGrpSpPr>
          <p:nvPr/>
        </p:nvGrpSpPr>
        <p:grpSpPr bwMode="auto">
          <a:xfrm>
            <a:off x="6787478" y="3310870"/>
            <a:ext cx="560445" cy="250936"/>
            <a:chOff x="1248" y="712"/>
            <a:chExt cx="520" cy="160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80" name="Rectangle 35"/>
          <p:cNvSpPr>
            <a:spLocks noChangeArrowheads="1"/>
          </p:cNvSpPr>
          <p:nvPr/>
        </p:nvSpPr>
        <p:spPr bwMode="auto">
          <a:xfrm>
            <a:off x="6778972" y="294578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Ciclo9</a:t>
            </a:r>
          </a:p>
        </p:txBody>
      </p:sp>
      <p:grpSp>
        <p:nvGrpSpPr>
          <p:cNvPr id="81" name="Group 4"/>
          <p:cNvGrpSpPr>
            <a:grpSpLocks/>
          </p:cNvGrpSpPr>
          <p:nvPr/>
        </p:nvGrpSpPr>
        <p:grpSpPr bwMode="auto">
          <a:xfrm>
            <a:off x="7345995" y="3318951"/>
            <a:ext cx="560445" cy="250936"/>
            <a:chOff x="1248" y="712"/>
            <a:chExt cx="520" cy="160"/>
          </a:xfrm>
        </p:grpSpPr>
        <p:sp>
          <p:nvSpPr>
            <p:cNvPr id="8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7095950" y="333149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7286644" y="2945785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Ciclo10</a:t>
            </a:r>
          </a:p>
        </p:txBody>
      </p:sp>
      <p:grpSp>
        <p:nvGrpSpPr>
          <p:cNvPr id="88" name="Group 4"/>
          <p:cNvGrpSpPr>
            <a:grpSpLocks/>
          </p:cNvGrpSpPr>
          <p:nvPr/>
        </p:nvGrpSpPr>
        <p:grpSpPr bwMode="auto">
          <a:xfrm>
            <a:off x="7917499" y="3318951"/>
            <a:ext cx="560445" cy="250936"/>
            <a:chOff x="1248" y="712"/>
            <a:chExt cx="520" cy="160"/>
          </a:xfrm>
        </p:grpSpPr>
        <p:sp>
          <p:nvSpPr>
            <p:cNvPr id="8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93" name="Line 31"/>
          <p:cNvSpPr>
            <a:spLocks noChangeShapeType="1"/>
          </p:cNvSpPr>
          <p:nvPr/>
        </p:nvSpPr>
        <p:spPr bwMode="auto">
          <a:xfrm>
            <a:off x="7667454" y="333149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94" name="Rectangle 35"/>
          <p:cNvSpPr>
            <a:spLocks noChangeArrowheads="1"/>
          </p:cNvSpPr>
          <p:nvPr/>
        </p:nvSpPr>
        <p:spPr bwMode="auto">
          <a:xfrm>
            <a:off x="7866461" y="2939567"/>
            <a:ext cx="67121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Ciclo11</a:t>
            </a:r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>
            <a:off x="8240258" y="333149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cxnSp>
        <p:nvCxnSpPr>
          <p:cNvPr id="97" name="96 Conector recto"/>
          <p:cNvCxnSpPr/>
          <p:nvPr/>
        </p:nvCxnSpPr>
        <p:spPr>
          <a:xfrm rot="5400000">
            <a:off x="5643570" y="399971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rot="5400000">
            <a:off x="6203199" y="399971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rot="5400000">
            <a:off x="6774703" y="399971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>
            <a:off x="1000100" y="4213230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>
          <a:xfrm>
            <a:off x="1000100" y="4581053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>
            <a:off x="1000100" y="4929198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79"/>
          <p:cNvSpPr>
            <a:spLocks noChangeArrowheads="1"/>
          </p:cNvSpPr>
          <p:nvPr/>
        </p:nvSpPr>
        <p:spPr bwMode="auto">
          <a:xfrm>
            <a:off x="674809" y="3839119"/>
            <a:ext cx="1417056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</a:t>
            </a:r>
            <a:r>
              <a:rPr lang="es-ES_tradnl" sz="1400" b="1" dirty="0">
                <a:solidFill>
                  <a:srgbClr val="C00000"/>
                </a:solidFill>
              </a:rPr>
              <a:t>F2</a:t>
            </a:r>
            <a:r>
              <a:rPr lang="es-ES_tradnl" sz="1400" b="1" dirty="0"/>
              <a:t>, F10,F8</a:t>
            </a:r>
          </a:p>
        </p:txBody>
      </p:sp>
      <p:sp>
        <p:nvSpPr>
          <p:cNvPr id="105" name="Rectangle 79"/>
          <p:cNvSpPr>
            <a:spLocks noChangeArrowheads="1"/>
          </p:cNvSpPr>
          <p:nvPr/>
        </p:nvSpPr>
        <p:spPr bwMode="auto">
          <a:xfrm>
            <a:off x="718317" y="4602442"/>
            <a:ext cx="1067601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LD </a:t>
            </a:r>
            <a:r>
              <a:rPr lang="es-ES_tradnl" sz="1400" b="1" dirty="0">
                <a:solidFill>
                  <a:srgbClr val="C00000"/>
                </a:solidFill>
              </a:rPr>
              <a:t>F2</a:t>
            </a:r>
            <a:r>
              <a:rPr lang="es-ES_tradnl" sz="1400" b="1" dirty="0"/>
              <a:t>, 0(R2)</a:t>
            </a:r>
          </a:p>
        </p:txBody>
      </p:sp>
      <p:sp>
        <p:nvSpPr>
          <p:cNvPr id="106" name="Rectangle 63"/>
          <p:cNvSpPr>
            <a:spLocks noChangeArrowheads="1"/>
          </p:cNvSpPr>
          <p:nvPr/>
        </p:nvSpPr>
        <p:spPr bwMode="auto">
          <a:xfrm>
            <a:off x="2184339" y="3878829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07" name="Rectangle 68"/>
          <p:cNvSpPr>
            <a:spLocks noChangeArrowheads="1"/>
          </p:cNvSpPr>
          <p:nvPr/>
        </p:nvSpPr>
        <p:spPr bwMode="auto">
          <a:xfrm>
            <a:off x="2755843" y="3878829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08" name="Rectangle 69"/>
          <p:cNvSpPr>
            <a:spLocks noChangeArrowheads="1"/>
          </p:cNvSpPr>
          <p:nvPr/>
        </p:nvSpPr>
        <p:spPr bwMode="auto">
          <a:xfrm>
            <a:off x="3205737" y="3878829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109" name="Rectangle 69"/>
          <p:cNvSpPr>
            <a:spLocks noChangeArrowheads="1"/>
          </p:cNvSpPr>
          <p:nvPr/>
        </p:nvSpPr>
        <p:spPr bwMode="auto">
          <a:xfrm>
            <a:off x="3853781" y="3869130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sp>
        <p:nvSpPr>
          <p:cNvPr id="110" name="Rectangle 69"/>
          <p:cNvSpPr>
            <a:spLocks noChangeArrowheads="1"/>
          </p:cNvSpPr>
          <p:nvPr/>
        </p:nvSpPr>
        <p:spPr bwMode="auto">
          <a:xfrm>
            <a:off x="4398917" y="3867193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sp>
        <p:nvSpPr>
          <p:cNvPr id="111" name="Rectangle 69"/>
          <p:cNvSpPr>
            <a:spLocks noChangeArrowheads="1"/>
          </p:cNvSpPr>
          <p:nvPr/>
        </p:nvSpPr>
        <p:spPr bwMode="auto">
          <a:xfrm>
            <a:off x="4991687" y="3858497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Add4</a:t>
            </a:r>
          </a:p>
        </p:txBody>
      </p:sp>
      <p:sp>
        <p:nvSpPr>
          <p:cNvPr id="112" name="Rectangle 70"/>
          <p:cNvSpPr>
            <a:spLocks noChangeArrowheads="1"/>
          </p:cNvSpPr>
          <p:nvPr/>
        </p:nvSpPr>
        <p:spPr bwMode="auto">
          <a:xfrm>
            <a:off x="5590547" y="3868196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20" name="Rectangle 63"/>
          <p:cNvSpPr>
            <a:spLocks noChangeArrowheads="1"/>
          </p:cNvSpPr>
          <p:nvPr/>
        </p:nvSpPr>
        <p:spPr bwMode="auto">
          <a:xfrm>
            <a:off x="3357554" y="4593209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21" name="Rectangle 68"/>
          <p:cNvSpPr>
            <a:spLocks noChangeArrowheads="1"/>
          </p:cNvSpPr>
          <p:nvPr/>
        </p:nvSpPr>
        <p:spPr bwMode="auto">
          <a:xfrm>
            <a:off x="5148293" y="4593209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22" name="Rectangle 69"/>
          <p:cNvSpPr>
            <a:spLocks noChangeArrowheads="1"/>
          </p:cNvSpPr>
          <p:nvPr/>
        </p:nvSpPr>
        <p:spPr bwMode="auto">
          <a:xfrm>
            <a:off x="5758145" y="4593209"/>
            <a:ext cx="43281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Ex</a:t>
            </a:r>
          </a:p>
        </p:txBody>
      </p:sp>
      <p:sp>
        <p:nvSpPr>
          <p:cNvPr id="123" name="Rectangle 70"/>
          <p:cNvSpPr>
            <a:spLocks noChangeArrowheads="1"/>
          </p:cNvSpPr>
          <p:nvPr/>
        </p:nvSpPr>
        <p:spPr bwMode="auto">
          <a:xfrm>
            <a:off x="6183175" y="4574936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24" name="Rectangle 71"/>
          <p:cNvSpPr>
            <a:spLocks noChangeArrowheads="1"/>
          </p:cNvSpPr>
          <p:nvPr/>
        </p:nvSpPr>
        <p:spPr bwMode="auto">
          <a:xfrm>
            <a:off x="6884071" y="4593209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27" name="Rectangle 10"/>
          <p:cNvSpPr>
            <a:spLocks noChangeArrowheads="1"/>
          </p:cNvSpPr>
          <p:nvPr/>
        </p:nvSpPr>
        <p:spPr bwMode="auto">
          <a:xfrm>
            <a:off x="3900152" y="4587252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sp>
        <p:nvSpPr>
          <p:cNvPr id="128" name="Rectangle 10"/>
          <p:cNvSpPr>
            <a:spLocks noChangeArrowheads="1"/>
          </p:cNvSpPr>
          <p:nvPr/>
        </p:nvSpPr>
        <p:spPr bwMode="auto">
          <a:xfrm>
            <a:off x="4485170" y="4584259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cxnSp>
        <p:nvCxnSpPr>
          <p:cNvPr id="70" name="69 Conector recto"/>
          <p:cNvCxnSpPr/>
          <p:nvPr/>
        </p:nvCxnSpPr>
        <p:spPr>
          <a:xfrm rot="5400000">
            <a:off x="3356759" y="399971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79"/>
          <p:cNvSpPr>
            <a:spLocks noChangeArrowheads="1"/>
          </p:cNvSpPr>
          <p:nvPr/>
        </p:nvSpPr>
        <p:spPr bwMode="auto">
          <a:xfrm>
            <a:off x="693082" y="4236019"/>
            <a:ext cx="129003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/>
              <a:t>Multd</a:t>
            </a:r>
            <a:r>
              <a:rPr lang="es-ES_tradnl" sz="1400" b="1" dirty="0"/>
              <a:t> F0,F4,F6</a:t>
            </a:r>
          </a:p>
        </p:txBody>
      </p:sp>
      <p:sp>
        <p:nvSpPr>
          <p:cNvPr id="130" name="Rectangle 63"/>
          <p:cNvSpPr>
            <a:spLocks noChangeArrowheads="1"/>
          </p:cNvSpPr>
          <p:nvPr/>
        </p:nvSpPr>
        <p:spPr bwMode="auto">
          <a:xfrm>
            <a:off x="2193280" y="4236019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31" name="Rectangle 68"/>
          <p:cNvSpPr>
            <a:spLocks noChangeArrowheads="1"/>
          </p:cNvSpPr>
          <p:nvPr/>
        </p:nvSpPr>
        <p:spPr bwMode="auto">
          <a:xfrm>
            <a:off x="2764784" y="4236019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32" name="Rectangle 69"/>
          <p:cNvSpPr>
            <a:spLocks noChangeArrowheads="1"/>
          </p:cNvSpPr>
          <p:nvPr/>
        </p:nvSpPr>
        <p:spPr bwMode="auto">
          <a:xfrm>
            <a:off x="3207038" y="423601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Mul1</a:t>
            </a:r>
          </a:p>
        </p:txBody>
      </p:sp>
      <p:sp>
        <p:nvSpPr>
          <p:cNvPr id="133" name="Rectangle 70"/>
          <p:cNvSpPr>
            <a:spLocks noChangeArrowheads="1"/>
          </p:cNvSpPr>
          <p:nvPr/>
        </p:nvSpPr>
        <p:spPr bwMode="auto">
          <a:xfrm>
            <a:off x="7289637" y="423601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7884203" y="4236019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35" name="Rectangle 69"/>
          <p:cNvSpPr>
            <a:spLocks noChangeArrowheads="1"/>
          </p:cNvSpPr>
          <p:nvPr/>
        </p:nvSpPr>
        <p:spPr bwMode="auto">
          <a:xfrm>
            <a:off x="3828714" y="4226320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Mul2</a:t>
            </a:r>
          </a:p>
        </p:txBody>
      </p:sp>
      <p:sp>
        <p:nvSpPr>
          <p:cNvPr id="136" name="Rectangle 69"/>
          <p:cNvSpPr>
            <a:spLocks noChangeArrowheads="1"/>
          </p:cNvSpPr>
          <p:nvPr/>
        </p:nvSpPr>
        <p:spPr bwMode="auto">
          <a:xfrm>
            <a:off x="4450390" y="4224383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Mul3</a:t>
            </a:r>
          </a:p>
        </p:txBody>
      </p:sp>
      <p:sp>
        <p:nvSpPr>
          <p:cNvPr id="137" name="Rectangle 69"/>
          <p:cNvSpPr>
            <a:spLocks noChangeArrowheads="1"/>
          </p:cNvSpPr>
          <p:nvPr/>
        </p:nvSpPr>
        <p:spPr bwMode="auto">
          <a:xfrm>
            <a:off x="5032527" y="4215687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Mul4</a:t>
            </a:r>
          </a:p>
        </p:txBody>
      </p:sp>
      <p:sp>
        <p:nvSpPr>
          <p:cNvPr id="138" name="Rectangle 69"/>
          <p:cNvSpPr>
            <a:spLocks noChangeArrowheads="1"/>
          </p:cNvSpPr>
          <p:nvPr/>
        </p:nvSpPr>
        <p:spPr bwMode="auto">
          <a:xfrm>
            <a:off x="5602243" y="4227323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Mul5</a:t>
            </a:r>
          </a:p>
        </p:txBody>
      </p:sp>
      <p:sp>
        <p:nvSpPr>
          <p:cNvPr id="139" name="Rectangle 69"/>
          <p:cNvSpPr>
            <a:spLocks noChangeArrowheads="1"/>
          </p:cNvSpPr>
          <p:nvPr/>
        </p:nvSpPr>
        <p:spPr bwMode="auto">
          <a:xfrm>
            <a:off x="6173747" y="4228257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Mul6</a:t>
            </a:r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6725535" y="423601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Mul7</a:t>
            </a:r>
          </a:p>
        </p:txBody>
      </p:sp>
      <p:grpSp>
        <p:nvGrpSpPr>
          <p:cNvPr id="126" name="125 Grupo"/>
          <p:cNvGrpSpPr/>
          <p:nvPr/>
        </p:nvGrpSpPr>
        <p:grpSpPr>
          <a:xfrm>
            <a:off x="428596" y="5488560"/>
            <a:ext cx="8572528" cy="369332"/>
            <a:chOff x="571472" y="5491949"/>
            <a:chExt cx="8572528" cy="369332"/>
          </a:xfrm>
        </p:grpSpPr>
        <p:sp>
          <p:nvSpPr>
            <p:cNvPr id="141" name="Text Box 158"/>
            <p:cNvSpPr txBox="1">
              <a:spLocks noChangeArrowheads="1"/>
            </p:cNvSpPr>
            <p:nvPr/>
          </p:nvSpPr>
          <p:spPr bwMode="auto">
            <a:xfrm>
              <a:off x="571472" y="5491949"/>
              <a:ext cx="857252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vl="1">
                <a:buFont typeface="Wingdings" pitchFamily="2" charset="2"/>
                <a:buChar char="ü"/>
              </a:pP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ID</a:t>
              </a:r>
              <a:r>
                <a:rPr lang="es-ES" b="1" baseline="-25000" dirty="0">
                  <a:solidFill>
                    <a:schemeClr val="accent4">
                      <a:lumMod val="75000"/>
                    </a:schemeClr>
                  </a:solidFill>
                </a:rPr>
                <a:t>P</a:t>
              </a: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s-ES" sz="1600" b="1" dirty="0" err="1"/>
                <a:t>Stall</a:t>
              </a:r>
              <a:r>
                <a:rPr lang="es-ES" sz="1600" b="1" dirty="0"/>
                <a:t> </a:t>
              </a:r>
              <a:r>
                <a:rPr lang="es-ES" sz="1600" b="1" dirty="0" err="1"/>
                <a:t>due</a:t>
              </a:r>
              <a:r>
                <a:rPr lang="es-ES" sz="1600" b="1" dirty="0"/>
                <a:t> to WAW </a:t>
              </a:r>
              <a:r>
                <a:rPr lang="es-ES" sz="1600" b="1" dirty="0" err="1"/>
                <a:t>hazard</a:t>
              </a:r>
              <a:endParaRPr lang="es-ES" sz="1600" dirty="0"/>
            </a:p>
          </p:txBody>
        </p:sp>
        <p:sp>
          <p:nvSpPr>
            <p:cNvPr id="143" name="Rectangle 10"/>
            <p:cNvSpPr>
              <a:spLocks noChangeArrowheads="1"/>
            </p:cNvSpPr>
            <p:nvPr/>
          </p:nvSpPr>
          <p:spPr bwMode="auto">
            <a:xfrm>
              <a:off x="1107163" y="5536515"/>
              <a:ext cx="488567" cy="2738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 dirty="0">
                  <a:latin typeface="Arial" pitchFamily="34" charset="0"/>
                  <a:cs typeface="Arial" pitchFamily="34" charset="0"/>
                </a:rPr>
                <a:t>IDp</a:t>
              </a:r>
            </a:p>
          </p:txBody>
        </p:sp>
      </p:grpSp>
      <p:sp>
        <p:nvSpPr>
          <p:cNvPr id="144" name="Text Box 158"/>
          <p:cNvSpPr txBox="1">
            <a:spLocks noChangeArrowheads="1"/>
          </p:cNvSpPr>
          <p:nvPr/>
        </p:nvSpPr>
        <p:spPr bwMode="auto">
          <a:xfrm>
            <a:off x="2282528" y="5059932"/>
            <a:ext cx="47898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b="1" dirty="0">
                <a:solidFill>
                  <a:srgbClr val="C00000"/>
                </a:solidFill>
                <a:latin typeface="Calibri" pitchFamily="34" charset="0"/>
              </a:rPr>
              <a:t>2 ciclos de espera</a:t>
            </a:r>
          </a:p>
        </p:txBody>
      </p:sp>
    </p:spTree>
    <p:extLst>
      <p:ext uri="{BB962C8B-B14F-4D97-AF65-F5344CB8AC3E}">
        <p14:creationId xmlns:p14="http://schemas.microsoft.com/office/powerpoint/2010/main" val="17696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28596" y="928670"/>
            <a:ext cx="7772400" cy="1089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200" b="1" dirty="0" err="1"/>
              <a:t>Solution</a:t>
            </a:r>
            <a:r>
              <a:rPr lang="es-ES_tradnl" sz="2200" b="1" dirty="0"/>
              <a:t> 2</a:t>
            </a:r>
          </a:p>
          <a:p>
            <a:pPr lvl="1"/>
            <a:r>
              <a:rPr lang="es-ES_tradnl" sz="2000" b="1" dirty="0" err="1">
                <a:solidFill>
                  <a:srgbClr val="0070C0"/>
                </a:solidFill>
              </a:rPr>
              <a:t>Avoid</a:t>
            </a:r>
            <a:r>
              <a:rPr lang="es-ES_tradnl" sz="2000" b="1" dirty="0">
                <a:solidFill>
                  <a:srgbClr val="0070C0"/>
                </a:solidFill>
              </a:rPr>
              <a:t> </a:t>
            </a:r>
            <a:r>
              <a:rPr lang="es-ES_tradnl" sz="2000" b="1" dirty="0" err="1">
                <a:solidFill>
                  <a:srgbClr val="0070C0"/>
                </a:solidFill>
              </a:rPr>
              <a:t>write</a:t>
            </a:r>
            <a:r>
              <a:rPr lang="es-ES_tradnl" sz="2000" b="1" dirty="0">
                <a:solidFill>
                  <a:srgbClr val="0070C0"/>
                </a:solidFill>
              </a:rPr>
              <a:t> of </a:t>
            </a:r>
            <a:r>
              <a:rPr lang="es-ES_tradnl" sz="2000" b="1" dirty="0" err="1">
                <a:solidFill>
                  <a:srgbClr val="0070C0"/>
                </a:solidFill>
              </a:rPr>
              <a:t>the</a:t>
            </a:r>
            <a:r>
              <a:rPr lang="es-ES_tradnl" sz="2000" b="1" dirty="0">
                <a:solidFill>
                  <a:srgbClr val="0070C0"/>
                </a:solidFill>
              </a:rPr>
              <a:t> </a:t>
            </a:r>
            <a:r>
              <a:rPr lang="es-ES_tradnl" sz="2000" b="1" dirty="0" err="1">
                <a:solidFill>
                  <a:srgbClr val="0070C0"/>
                </a:solidFill>
              </a:rPr>
              <a:t>first</a:t>
            </a:r>
            <a:r>
              <a:rPr lang="es-ES_tradnl" sz="2000" b="1" dirty="0">
                <a:solidFill>
                  <a:srgbClr val="0070C0"/>
                </a:solidFill>
              </a:rPr>
              <a:t> </a:t>
            </a:r>
            <a:r>
              <a:rPr lang="es-ES_tradnl" sz="2000" b="1" dirty="0" err="1">
                <a:solidFill>
                  <a:srgbClr val="0070C0"/>
                </a:solidFill>
              </a:rPr>
              <a:t>instruction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14414" y="3000372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566804" y="2963750"/>
            <a:ext cx="560445" cy="250936"/>
            <a:chOff x="1248" y="712"/>
            <a:chExt cx="520" cy="160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2503773" y="2596676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3726725" y="2953680"/>
            <a:ext cx="560445" cy="250936"/>
            <a:chOff x="1248" y="712"/>
            <a:chExt cx="520" cy="160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3777970" y="258355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4369667" y="2953680"/>
            <a:ext cx="560445" cy="250936"/>
            <a:chOff x="1248" y="712"/>
            <a:chExt cx="520" cy="160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4119622" y="2966227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4380700" y="258859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4941171" y="2953680"/>
            <a:ext cx="560445" cy="250936"/>
            <a:chOff x="1248" y="712"/>
            <a:chExt cx="520" cy="160"/>
          </a:xfrm>
        </p:grpSpPr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4691126" y="2966227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932665" y="258859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3143158" y="2961761"/>
            <a:ext cx="560445" cy="250936"/>
            <a:chOff x="1248" y="712"/>
            <a:chExt cx="520" cy="160"/>
          </a:xfrm>
        </p:grpSpPr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3094816" y="259163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5499688" y="2961761"/>
            <a:ext cx="560445" cy="250936"/>
            <a:chOff x="1248" y="712"/>
            <a:chExt cx="520" cy="160"/>
          </a:xfrm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48" name="Line 31"/>
          <p:cNvSpPr>
            <a:spLocks noChangeShapeType="1"/>
          </p:cNvSpPr>
          <p:nvPr/>
        </p:nvSpPr>
        <p:spPr bwMode="auto">
          <a:xfrm>
            <a:off x="5249643" y="297430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5491182" y="258859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grpSp>
        <p:nvGrpSpPr>
          <p:cNvPr id="50" name="Group 4"/>
          <p:cNvGrpSpPr>
            <a:grpSpLocks/>
          </p:cNvGrpSpPr>
          <p:nvPr/>
        </p:nvGrpSpPr>
        <p:grpSpPr bwMode="auto">
          <a:xfrm>
            <a:off x="6071192" y="2961761"/>
            <a:ext cx="560445" cy="250936"/>
            <a:chOff x="1248" y="712"/>
            <a:chExt cx="520" cy="160"/>
          </a:xfrm>
        </p:grpSpPr>
        <p:sp>
          <p:nvSpPr>
            <p:cNvPr id="51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5821147" y="297430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56" name="Rectangle 35"/>
          <p:cNvSpPr>
            <a:spLocks noChangeArrowheads="1"/>
          </p:cNvSpPr>
          <p:nvPr/>
        </p:nvSpPr>
        <p:spPr bwMode="auto">
          <a:xfrm>
            <a:off x="6062686" y="257727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grpSp>
        <p:nvGrpSpPr>
          <p:cNvPr id="57" name="Group 4"/>
          <p:cNvGrpSpPr>
            <a:grpSpLocks/>
          </p:cNvGrpSpPr>
          <p:nvPr/>
        </p:nvGrpSpPr>
        <p:grpSpPr bwMode="auto">
          <a:xfrm>
            <a:off x="1964525" y="2961761"/>
            <a:ext cx="560445" cy="250936"/>
            <a:chOff x="1248" y="712"/>
            <a:chExt cx="520" cy="160"/>
          </a:xfrm>
        </p:grpSpPr>
        <p:sp>
          <p:nvSpPr>
            <p:cNvPr id="58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1714480" y="297430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1880370" y="259163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6393951" y="297430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65" name="Rectangle 71"/>
          <p:cNvSpPr>
            <a:spLocks noChangeArrowheads="1"/>
          </p:cNvSpPr>
          <p:nvPr/>
        </p:nvSpPr>
        <p:spPr bwMode="auto">
          <a:xfrm>
            <a:off x="6104097" y="3511071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cxnSp>
        <p:nvCxnSpPr>
          <p:cNvPr id="66" name="65 Conector recto"/>
          <p:cNvCxnSpPr/>
          <p:nvPr/>
        </p:nvCxnSpPr>
        <p:spPr>
          <a:xfrm rot="5400000">
            <a:off x="822393" y="364252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rot="5400000">
            <a:off x="1427934" y="364252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rot="5400000">
            <a:off x="1999437" y="364252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rot="5400000">
            <a:off x="2582816" y="364252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rot="5400000">
            <a:off x="3213883" y="364252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 rot="5400000">
            <a:off x="3797263" y="364252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 rot="5400000">
            <a:off x="4356892" y="364252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 rot="5400000">
            <a:off x="4928396" y="364252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857224" y="3500438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4"/>
          <p:cNvGrpSpPr>
            <a:grpSpLocks/>
          </p:cNvGrpSpPr>
          <p:nvPr/>
        </p:nvGrpSpPr>
        <p:grpSpPr bwMode="auto">
          <a:xfrm>
            <a:off x="6644602" y="2953680"/>
            <a:ext cx="560445" cy="250936"/>
            <a:chOff x="1248" y="712"/>
            <a:chExt cx="520" cy="160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80" name="Rectangle 35"/>
          <p:cNvSpPr>
            <a:spLocks noChangeArrowheads="1"/>
          </p:cNvSpPr>
          <p:nvPr/>
        </p:nvSpPr>
        <p:spPr bwMode="auto">
          <a:xfrm>
            <a:off x="6636096" y="258859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Ciclo9</a:t>
            </a:r>
          </a:p>
        </p:txBody>
      </p:sp>
      <p:grpSp>
        <p:nvGrpSpPr>
          <p:cNvPr id="81" name="Group 4"/>
          <p:cNvGrpSpPr>
            <a:grpSpLocks/>
          </p:cNvGrpSpPr>
          <p:nvPr/>
        </p:nvGrpSpPr>
        <p:grpSpPr bwMode="auto">
          <a:xfrm>
            <a:off x="7203119" y="2961761"/>
            <a:ext cx="560445" cy="250936"/>
            <a:chOff x="1248" y="712"/>
            <a:chExt cx="520" cy="160"/>
          </a:xfrm>
        </p:grpSpPr>
        <p:sp>
          <p:nvSpPr>
            <p:cNvPr id="8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6953074" y="297430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7143768" y="2588595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Ciclo10</a:t>
            </a:r>
          </a:p>
        </p:txBody>
      </p:sp>
      <p:grpSp>
        <p:nvGrpSpPr>
          <p:cNvPr id="88" name="Group 4"/>
          <p:cNvGrpSpPr>
            <a:grpSpLocks/>
          </p:cNvGrpSpPr>
          <p:nvPr/>
        </p:nvGrpSpPr>
        <p:grpSpPr bwMode="auto">
          <a:xfrm>
            <a:off x="7774623" y="2961761"/>
            <a:ext cx="560445" cy="250936"/>
            <a:chOff x="1248" y="712"/>
            <a:chExt cx="520" cy="160"/>
          </a:xfrm>
        </p:grpSpPr>
        <p:sp>
          <p:nvSpPr>
            <p:cNvPr id="8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93" name="Line 31"/>
          <p:cNvSpPr>
            <a:spLocks noChangeShapeType="1"/>
          </p:cNvSpPr>
          <p:nvPr/>
        </p:nvSpPr>
        <p:spPr bwMode="auto">
          <a:xfrm>
            <a:off x="7524578" y="297430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94" name="Rectangle 35"/>
          <p:cNvSpPr>
            <a:spLocks noChangeArrowheads="1"/>
          </p:cNvSpPr>
          <p:nvPr/>
        </p:nvSpPr>
        <p:spPr bwMode="auto">
          <a:xfrm>
            <a:off x="7723585" y="2582377"/>
            <a:ext cx="67121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Ciclo11</a:t>
            </a:r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>
            <a:off x="8097382" y="297430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cxnSp>
        <p:nvCxnSpPr>
          <p:cNvPr id="97" name="96 Conector recto"/>
          <p:cNvCxnSpPr/>
          <p:nvPr/>
        </p:nvCxnSpPr>
        <p:spPr>
          <a:xfrm rot="5400000">
            <a:off x="5500694" y="364252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rot="5400000">
            <a:off x="6060323" y="364252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rot="5400000">
            <a:off x="6631827" y="364252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>
            <a:off x="857224" y="3856040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>
          <a:xfrm>
            <a:off x="857224" y="4223863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>
            <a:off x="857224" y="4572008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79"/>
          <p:cNvSpPr>
            <a:spLocks noChangeArrowheads="1"/>
          </p:cNvSpPr>
          <p:nvPr/>
        </p:nvSpPr>
        <p:spPr bwMode="auto">
          <a:xfrm>
            <a:off x="531933" y="3481929"/>
            <a:ext cx="1417056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</a:t>
            </a:r>
            <a:r>
              <a:rPr lang="es-ES_tradnl" sz="1400" b="1" dirty="0">
                <a:solidFill>
                  <a:srgbClr val="C00000"/>
                </a:solidFill>
              </a:rPr>
              <a:t>F2</a:t>
            </a:r>
            <a:r>
              <a:rPr lang="es-ES_tradnl" sz="1400" b="1" dirty="0"/>
              <a:t>, F10,F8</a:t>
            </a:r>
          </a:p>
        </p:txBody>
      </p:sp>
      <p:sp>
        <p:nvSpPr>
          <p:cNvPr id="105" name="Rectangle 79"/>
          <p:cNvSpPr>
            <a:spLocks noChangeArrowheads="1"/>
          </p:cNvSpPr>
          <p:nvPr/>
        </p:nvSpPr>
        <p:spPr bwMode="auto">
          <a:xfrm>
            <a:off x="575441" y="4245252"/>
            <a:ext cx="1067601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LD </a:t>
            </a:r>
            <a:r>
              <a:rPr lang="es-ES_tradnl" sz="1400" b="1" dirty="0">
                <a:solidFill>
                  <a:srgbClr val="C00000"/>
                </a:solidFill>
              </a:rPr>
              <a:t>F2</a:t>
            </a:r>
            <a:r>
              <a:rPr lang="es-ES_tradnl" sz="1400" b="1" dirty="0"/>
              <a:t>, 0(R2)</a:t>
            </a:r>
          </a:p>
        </p:txBody>
      </p:sp>
      <p:sp>
        <p:nvSpPr>
          <p:cNvPr id="106" name="Rectangle 63"/>
          <p:cNvSpPr>
            <a:spLocks noChangeArrowheads="1"/>
          </p:cNvSpPr>
          <p:nvPr/>
        </p:nvSpPr>
        <p:spPr bwMode="auto">
          <a:xfrm>
            <a:off x="2041463" y="3521639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07" name="Rectangle 68"/>
          <p:cNvSpPr>
            <a:spLocks noChangeArrowheads="1"/>
          </p:cNvSpPr>
          <p:nvPr/>
        </p:nvSpPr>
        <p:spPr bwMode="auto">
          <a:xfrm>
            <a:off x="2612967" y="3521639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08" name="Rectangle 69"/>
          <p:cNvSpPr>
            <a:spLocks noChangeArrowheads="1"/>
          </p:cNvSpPr>
          <p:nvPr/>
        </p:nvSpPr>
        <p:spPr bwMode="auto">
          <a:xfrm>
            <a:off x="3062861" y="3521639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109" name="Rectangle 69"/>
          <p:cNvSpPr>
            <a:spLocks noChangeArrowheads="1"/>
          </p:cNvSpPr>
          <p:nvPr/>
        </p:nvSpPr>
        <p:spPr bwMode="auto">
          <a:xfrm>
            <a:off x="3710905" y="3511940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sp>
        <p:nvSpPr>
          <p:cNvPr id="110" name="Rectangle 69"/>
          <p:cNvSpPr>
            <a:spLocks noChangeArrowheads="1"/>
          </p:cNvSpPr>
          <p:nvPr/>
        </p:nvSpPr>
        <p:spPr bwMode="auto">
          <a:xfrm>
            <a:off x="4256041" y="3510003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sp>
        <p:nvSpPr>
          <p:cNvPr id="111" name="Rectangle 69"/>
          <p:cNvSpPr>
            <a:spLocks noChangeArrowheads="1"/>
          </p:cNvSpPr>
          <p:nvPr/>
        </p:nvSpPr>
        <p:spPr bwMode="auto">
          <a:xfrm>
            <a:off x="4848811" y="3501307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Add4</a:t>
            </a:r>
          </a:p>
        </p:txBody>
      </p:sp>
      <p:sp>
        <p:nvSpPr>
          <p:cNvPr id="112" name="Rectangle 70"/>
          <p:cNvSpPr>
            <a:spLocks noChangeArrowheads="1"/>
          </p:cNvSpPr>
          <p:nvPr/>
        </p:nvSpPr>
        <p:spPr bwMode="auto">
          <a:xfrm>
            <a:off x="5447671" y="3511006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20" name="Rectangle 63"/>
          <p:cNvSpPr>
            <a:spLocks noChangeArrowheads="1"/>
          </p:cNvSpPr>
          <p:nvPr/>
        </p:nvSpPr>
        <p:spPr bwMode="auto">
          <a:xfrm>
            <a:off x="3214678" y="4236019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21" name="Rectangle 68"/>
          <p:cNvSpPr>
            <a:spLocks noChangeArrowheads="1"/>
          </p:cNvSpPr>
          <p:nvPr/>
        </p:nvSpPr>
        <p:spPr bwMode="auto">
          <a:xfrm>
            <a:off x="3786182" y="4236019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22" name="Rectangle 69"/>
          <p:cNvSpPr>
            <a:spLocks noChangeArrowheads="1"/>
          </p:cNvSpPr>
          <p:nvPr/>
        </p:nvSpPr>
        <p:spPr bwMode="auto">
          <a:xfrm>
            <a:off x="4396034" y="4236019"/>
            <a:ext cx="43281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Ex</a:t>
            </a:r>
          </a:p>
        </p:txBody>
      </p:sp>
      <p:sp>
        <p:nvSpPr>
          <p:cNvPr id="123" name="Rectangle 70"/>
          <p:cNvSpPr>
            <a:spLocks noChangeArrowheads="1"/>
          </p:cNvSpPr>
          <p:nvPr/>
        </p:nvSpPr>
        <p:spPr bwMode="auto">
          <a:xfrm>
            <a:off x="4894298" y="422837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24" name="Rectangle 71"/>
          <p:cNvSpPr>
            <a:spLocks noChangeArrowheads="1"/>
          </p:cNvSpPr>
          <p:nvPr/>
        </p:nvSpPr>
        <p:spPr bwMode="auto">
          <a:xfrm>
            <a:off x="5521960" y="4236019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cxnSp>
        <p:nvCxnSpPr>
          <p:cNvPr id="126" name="125 Conector recto"/>
          <p:cNvCxnSpPr/>
          <p:nvPr/>
        </p:nvCxnSpPr>
        <p:spPr>
          <a:xfrm>
            <a:off x="6143636" y="3571876"/>
            <a:ext cx="428628" cy="2143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rot="10800000" flipV="1">
            <a:off x="6143636" y="3571876"/>
            <a:ext cx="428628" cy="2143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79"/>
          <p:cNvSpPr>
            <a:spLocks noChangeArrowheads="1"/>
          </p:cNvSpPr>
          <p:nvPr/>
        </p:nvSpPr>
        <p:spPr bwMode="auto">
          <a:xfrm>
            <a:off x="531933" y="3874967"/>
            <a:ext cx="129003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/>
              <a:t>Multd</a:t>
            </a:r>
            <a:r>
              <a:rPr lang="es-ES_tradnl" sz="1400" b="1" dirty="0"/>
              <a:t> F0,F4,F6</a:t>
            </a:r>
          </a:p>
        </p:txBody>
      </p:sp>
      <p:sp>
        <p:nvSpPr>
          <p:cNvPr id="132" name="Rectangle 63"/>
          <p:cNvSpPr>
            <a:spLocks noChangeArrowheads="1"/>
          </p:cNvSpPr>
          <p:nvPr/>
        </p:nvSpPr>
        <p:spPr bwMode="auto">
          <a:xfrm>
            <a:off x="2032131" y="3874967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33" name="Rectangle 68"/>
          <p:cNvSpPr>
            <a:spLocks noChangeArrowheads="1"/>
          </p:cNvSpPr>
          <p:nvPr/>
        </p:nvSpPr>
        <p:spPr bwMode="auto">
          <a:xfrm>
            <a:off x="2603635" y="3874967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34" name="Rectangle 69"/>
          <p:cNvSpPr>
            <a:spLocks noChangeArrowheads="1"/>
          </p:cNvSpPr>
          <p:nvPr/>
        </p:nvSpPr>
        <p:spPr bwMode="auto">
          <a:xfrm>
            <a:off x="3088421" y="3874967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Mul1</a:t>
            </a:r>
          </a:p>
        </p:txBody>
      </p:sp>
      <p:sp>
        <p:nvSpPr>
          <p:cNvPr id="135" name="Rectangle 70"/>
          <p:cNvSpPr>
            <a:spLocks noChangeArrowheads="1"/>
          </p:cNvSpPr>
          <p:nvPr/>
        </p:nvSpPr>
        <p:spPr bwMode="auto">
          <a:xfrm>
            <a:off x="7149754" y="385370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36" name="Rectangle 71"/>
          <p:cNvSpPr>
            <a:spLocks noChangeArrowheads="1"/>
          </p:cNvSpPr>
          <p:nvPr/>
        </p:nvSpPr>
        <p:spPr bwMode="auto">
          <a:xfrm>
            <a:off x="7762593" y="3874967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37" name="Rectangle 69"/>
          <p:cNvSpPr>
            <a:spLocks noChangeArrowheads="1"/>
          </p:cNvSpPr>
          <p:nvPr/>
        </p:nvSpPr>
        <p:spPr bwMode="auto">
          <a:xfrm>
            <a:off x="3677960" y="3865268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Mul2</a:t>
            </a:r>
          </a:p>
        </p:txBody>
      </p:sp>
      <p:sp>
        <p:nvSpPr>
          <p:cNvPr id="138" name="Rectangle 69"/>
          <p:cNvSpPr>
            <a:spLocks noChangeArrowheads="1"/>
          </p:cNvSpPr>
          <p:nvPr/>
        </p:nvSpPr>
        <p:spPr bwMode="auto">
          <a:xfrm>
            <a:off x="4299874" y="386333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Mul3</a:t>
            </a:r>
          </a:p>
        </p:txBody>
      </p:sp>
      <p:sp>
        <p:nvSpPr>
          <p:cNvPr id="139" name="Rectangle 69"/>
          <p:cNvSpPr>
            <a:spLocks noChangeArrowheads="1"/>
          </p:cNvSpPr>
          <p:nvPr/>
        </p:nvSpPr>
        <p:spPr bwMode="auto">
          <a:xfrm>
            <a:off x="4882011" y="3854635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Mul4</a:t>
            </a:r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5441094" y="386627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Mul5</a:t>
            </a:r>
          </a:p>
        </p:txBody>
      </p:sp>
      <p:sp>
        <p:nvSpPr>
          <p:cNvPr id="141" name="Rectangle 69"/>
          <p:cNvSpPr>
            <a:spLocks noChangeArrowheads="1"/>
          </p:cNvSpPr>
          <p:nvPr/>
        </p:nvSpPr>
        <p:spPr bwMode="auto">
          <a:xfrm>
            <a:off x="6023231" y="3867205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Mul6</a:t>
            </a:r>
          </a:p>
        </p:txBody>
      </p:sp>
      <p:sp>
        <p:nvSpPr>
          <p:cNvPr id="142" name="Rectangle 69"/>
          <p:cNvSpPr>
            <a:spLocks noChangeArrowheads="1"/>
          </p:cNvSpPr>
          <p:nvPr/>
        </p:nvSpPr>
        <p:spPr bwMode="auto">
          <a:xfrm>
            <a:off x="6588645" y="3864334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Mul7</a:t>
            </a:r>
          </a:p>
        </p:txBody>
      </p:sp>
      <p:sp>
        <p:nvSpPr>
          <p:cNvPr id="128" name="1 Título"/>
          <p:cNvSpPr>
            <a:spLocks noGrp="1"/>
          </p:cNvSpPr>
          <p:nvPr>
            <p:ph type="title"/>
          </p:nvPr>
        </p:nvSpPr>
        <p:spPr>
          <a:xfrm>
            <a:off x="179388" y="45914"/>
            <a:ext cx="8713787" cy="597004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6.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WAW </a:t>
            </a:r>
            <a:r>
              <a:rPr lang="es-ES_tradnl" dirty="0" err="1"/>
              <a:t>hazards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945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72008" y="1021780"/>
            <a:ext cx="7772400" cy="1615132"/>
          </a:xfrm>
        </p:spPr>
        <p:txBody>
          <a:bodyPr/>
          <a:lstStyle/>
          <a:p>
            <a:pPr>
              <a:buNone/>
            </a:pPr>
            <a:r>
              <a:rPr lang="es-ES_tradnl" sz="2200" dirty="0" err="1"/>
              <a:t>These</a:t>
            </a:r>
            <a:r>
              <a:rPr lang="es-ES_tradnl" sz="2200" dirty="0"/>
              <a:t> </a:t>
            </a:r>
            <a:r>
              <a:rPr lang="es-ES_tradnl" sz="2200" dirty="0" err="1"/>
              <a:t>hazards</a:t>
            </a:r>
            <a:r>
              <a:rPr lang="es-ES_tradnl" sz="2200" dirty="0"/>
              <a:t> do </a:t>
            </a:r>
            <a:r>
              <a:rPr lang="es-ES_tradnl" sz="2200" dirty="0" err="1"/>
              <a:t>not</a:t>
            </a:r>
            <a:r>
              <a:rPr lang="es-ES_tradnl" sz="2200" dirty="0"/>
              <a:t> </a:t>
            </a:r>
            <a:r>
              <a:rPr lang="es-ES_tradnl" sz="2200" dirty="0" err="1"/>
              <a:t>exist</a:t>
            </a:r>
            <a:r>
              <a:rPr lang="es-ES_tradnl" sz="2200" dirty="0"/>
              <a:t> </a:t>
            </a:r>
            <a:r>
              <a:rPr lang="es-ES_tradnl" sz="2200" dirty="0" err="1"/>
              <a:t>due</a:t>
            </a:r>
            <a:r>
              <a:rPr lang="es-ES_tradnl" sz="2200" dirty="0"/>
              <a:t> to </a:t>
            </a:r>
            <a:r>
              <a:rPr lang="es-ES_tradnl" sz="2200" dirty="0" err="1"/>
              <a:t>the</a:t>
            </a:r>
            <a:r>
              <a:rPr lang="es-ES_tradnl" sz="2200" dirty="0"/>
              <a:t> pipeline </a:t>
            </a:r>
            <a:r>
              <a:rPr lang="es-ES_tradnl" sz="2200" dirty="0" err="1"/>
              <a:t>design</a:t>
            </a:r>
            <a:endParaRPr lang="es-ES_tradnl" sz="2200" dirty="0"/>
          </a:p>
          <a:p>
            <a:pPr lvl="1"/>
            <a:r>
              <a:rPr lang="es-ES_tradnl" sz="2000" dirty="0" err="1"/>
              <a:t>Read</a:t>
            </a:r>
            <a:r>
              <a:rPr lang="es-ES_tradnl" sz="2000" dirty="0"/>
              <a:t>: In </a:t>
            </a:r>
            <a:r>
              <a:rPr lang="es-ES_tradnl" sz="2000" dirty="0" err="1"/>
              <a:t>Decode</a:t>
            </a:r>
            <a:r>
              <a:rPr lang="es-ES_tradnl" sz="2000" dirty="0"/>
              <a:t> </a:t>
            </a:r>
            <a:r>
              <a:rPr lang="es-ES_tradnl" sz="2000" dirty="0" err="1"/>
              <a:t>Stage</a:t>
            </a:r>
            <a:endParaRPr lang="es-ES_tradnl" sz="2000" dirty="0"/>
          </a:p>
          <a:p>
            <a:pPr lvl="1"/>
            <a:r>
              <a:rPr lang="es-ES_tradnl" sz="2000" dirty="0" err="1"/>
              <a:t>Write</a:t>
            </a:r>
            <a:r>
              <a:rPr lang="es-ES_tradnl" sz="2000" dirty="0"/>
              <a:t>: </a:t>
            </a:r>
            <a:r>
              <a:rPr lang="es-ES_tradnl" sz="2000" dirty="0" err="1"/>
              <a:t>Last</a:t>
            </a:r>
            <a:r>
              <a:rPr lang="es-ES_tradnl" sz="2000" dirty="0"/>
              <a:t> </a:t>
            </a:r>
            <a:r>
              <a:rPr lang="es-ES_tradnl" sz="2000" dirty="0" err="1"/>
              <a:t>Stage</a:t>
            </a:r>
            <a:endParaRPr lang="es-ES_tradnl" sz="2000" dirty="0"/>
          </a:p>
          <a:p>
            <a:pPr lvl="1"/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7290" y="3500438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709680" y="3463816"/>
            <a:ext cx="560445" cy="250936"/>
            <a:chOff x="1248" y="712"/>
            <a:chExt cx="520" cy="160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646649" y="3096742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869601" y="3453746"/>
            <a:ext cx="560445" cy="250936"/>
            <a:chOff x="1248" y="712"/>
            <a:chExt cx="520" cy="160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3920846" y="3083616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4512543" y="3453746"/>
            <a:ext cx="560445" cy="250936"/>
            <a:chOff x="1248" y="712"/>
            <a:chExt cx="520" cy="160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4262498" y="3466293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4523576" y="308866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5084047" y="3453746"/>
            <a:ext cx="560445" cy="250936"/>
            <a:chOff x="1248" y="712"/>
            <a:chExt cx="520" cy="160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4834002" y="3466293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075541" y="308866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3286034" y="3461827"/>
            <a:ext cx="560445" cy="250936"/>
            <a:chOff x="1248" y="712"/>
            <a:chExt cx="520" cy="160"/>
          </a:xfrm>
        </p:grpSpPr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3237692" y="309169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5642564" y="3461827"/>
            <a:ext cx="560445" cy="250936"/>
            <a:chOff x="1248" y="712"/>
            <a:chExt cx="520" cy="160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46" name="Line 31"/>
          <p:cNvSpPr>
            <a:spLocks noChangeShapeType="1"/>
          </p:cNvSpPr>
          <p:nvPr/>
        </p:nvSpPr>
        <p:spPr bwMode="auto">
          <a:xfrm>
            <a:off x="5392519" y="3474374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5634058" y="308866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6214068" y="3461827"/>
            <a:ext cx="560445" cy="250936"/>
            <a:chOff x="1248" y="712"/>
            <a:chExt cx="520" cy="160"/>
          </a:xfrm>
        </p:grpSpPr>
        <p:sp>
          <p:nvSpPr>
            <p:cNvPr id="4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5964023" y="3474374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6205562" y="3077343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grpSp>
        <p:nvGrpSpPr>
          <p:cNvPr id="55" name="Group 4"/>
          <p:cNvGrpSpPr>
            <a:grpSpLocks/>
          </p:cNvGrpSpPr>
          <p:nvPr/>
        </p:nvGrpSpPr>
        <p:grpSpPr bwMode="auto">
          <a:xfrm>
            <a:off x="2107401" y="3461827"/>
            <a:ext cx="560445" cy="250936"/>
            <a:chOff x="1248" y="712"/>
            <a:chExt cx="520" cy="160"/>
          </a:xfrm>
        </p:grpSpPr>
        <p:sp>
          <p:nvSpPr>
            <p:cNvPr id="5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60" name="Line 31"/>
          <p:cNvSpPr>
            <a:spLocks noChangeShapeType="1"/>
          </p:cNvSpPr>
          <p:nvPr/>
        </p:nvSpPr>
        <p:spPr bwMode="auto">
          <a:xfrm>
            <a:off x="1857356" y="3474374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61" name="Rectangle 35"/>
          <p:cNvSpPr>
            <a:spLocks noChangeArrowheads="1"/>
          </p:cNvSpPr>
          <p:nvPr/>
        </p:nvSpPr>
        <p:spPr bwMode="auto">
          <a:xfrm>
            <a:off x="2023246" y="309169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6536827" y="3474374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6246973" y="4011137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cxnSp>
        <p:nvCxnSpPr>
          <p:cNvPr id="64" name="63 Conector recto"/>
          <p:cNvCxnSpPr/>
          <p:nvPr/>
        </p:nvCxnSpPr>
        <p:spPr>
          <a:xfrm rot="5400000">
            <a:off x="965269" y="414258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5400000">
            <a:off x="1570810" y="414258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>
            <a:off x="2142313" y="414258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rot="5400000">
            <a:off x="2725692" y="414258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rot="5400000">
            <a:off x="3356759" y="414258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rot="5400000">
            <a:off x="3940139" y="414258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rot="5400000">
            <a:off x="4499768" y="414258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 rot="5400000">
            <a:off x="5071272" y="414258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1000100" y="4000504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4"/>
          <p:cNvGrpSpPr>
            <a:grpSpLocks/>
          </p:cNvGrpSpPr>
          <p:nvPr/>
        </p:nvGrpSpPr>
        <p:grpSpPr bwMode="auto">
          <a:xfrm>
            <a:off x="6787478" y="3453746"/>
            <a:ext cx="560445" cy="250936"/>
            <a:chOff x="1248" y="712"/>
            <a:chExt cx="520" cy="160"/>
          </a:xfrm>
        </p:grpSpPr>
        <p:sp>
          <p:nvSpPr>
            <p:cNvPr id="74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78" name="Rectangle 35"/>
          <p:cNvSpPr>
            <a:spLocks noChangeArrowheads="1"/>
          </p:cNvSpPr>
          <p:nvPr/>
        </p:nvSpPr>
        <p:spPr bwMode="auto">
          <a:xfrm>
            <a:off x="6778972" y="308866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Ciclo9</a:t>
            </a:r>
          </a:p>
        </p:txBody>
      </p:sp>
      <p:grpSp>
        <p:nvGrpSpPr>
          <p:cNvPr id="79" name="Group 4"/>
          <p:cNvGrpSpPr>
            <a:grpSpLocks/>
          </p:cNvGrpSpPr>
          <p:nvPr/>
        </p:nvGrpSpPr>
        <p:grpSpPr bwMode="auto">
          <a:xfrm>
            <a:off x="7345995" y="3461827"/>
            <a:ext cx="560445" cy="250936"/>
            <a:chOff x="1248" y="712"/>
            <a:chExt cx="520" cy="160"/>
          </a:xfrm>
        </p:grpSpPr>
        <p:sp>
          <p:nvSpPr>
            <p:cNvPr id="8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84" name="Line 31"/>
          <p:cNvSpPr>
            <a:spLocks noChangeShapeType="1"/>
          </p:cNvSpPr>
          <p:nvPr/>
        </p:nvSpPr>
        <p:spPr bwMode="auto">
          <a:xfrm>
            <a:off x="7095950" y="3474374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7286644" y="3088661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Ciclo10</a:t>
            </a:r>
          </a:p>
        </p:txBody>
      </p:sp>
      <p:grpSp>
        <p:nvGrpSpPr>
          <p:cNvPr id="86" name="Group 4"/>
          <p:cNvGrpSpPr>
            <a:grpSpLocks/>
          </p:cNvGrpSpPr>
          <p:nvPr/>
        </p:nvGrpSpPr>
        <p:grpSpPr bwMode="auto">
          <a:xfrm>
            <a:off x="7917499" y="3461827"/>
            <a:ext cx="560445" cy="250936"/>
            <a:chOff x="1248" y="712"/>
            <a:chExt cx="520" cy="160"/>
          </a:xfrm>
        </p:grpSpPr>
        <p:sp>
          <p:nvSpPr>
            <p:cNvPr id="87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9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0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91" name="Line 31"/>
          <p:cNvSpPr>
            <a:spLocks noChangeShapeType="1"/>
          </p:cNvSpPr>
          <p:nvPr/>
        </p:nvSpPr>
        <p:spPr bwMode="auto">
          <a:xfrm>
            <a:off x="7667454" y="3474374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92" name="Rectangle 35"/>
          <p:cNvSpPr>
            <a:spLocks noChangeArrowheads="1"/>
          </p:cNvSpPr>
          <p:nvPr/>
        </p:nvSpPr>
        <p:spPr bwMode="auto">
          <a:xfrm>
            <a:off x="7866461" y="3082443"/>
            <a:ext cx="67121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Ciclo11</a:t>
            </a:r>
          </a:p>
        </p:txBody>
      </p:sp>
      <p:sp>
        <p:nvSpPr>
          <p:cNvPr id="93" name="Line 31"/>
          <p:cNvSpPr>
            <a:spLocks noChangeShapeType="1"/>
          </p:cNvSpPr>
          <p:nvPr/>
        </p:nvSpPr>
        <p:spPr bwMode="auto">
          <a:xfrm>
            <a:off x="8240258" y="3474374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cxnSp>
        <p:nvCxnSpPr>
          <p:cNvPr id="94" name="93 Conector recto"/>
          <p:cNvCxnSpPr/>
          <p:nvPr/>
        </p:nvCxnSpPr>
        <p:spPr>
          <a:xfrm rot="5400000">
            <a:off x="5643570" y="414258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rot="5400000">
            <a:off x="6203199" y="414258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 rot="5400000">
            <a:off x="6774703" y="414258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>
            <a:off x="1000100" y="4356106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>
            <a:off x="1000100" y="4723929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79"/>
          <p:cNvSpPr>
            <a:spLocks noChangeArrowheads="1"/>
          </p:cNvSpPr>
          <p:nvPr/>
        </p:nvSpPr>
        <p:spPr bwMode="auto">
          <a:xfrm>
            <a:off x="674809" y="3981995"/>
            <a:ext cx="1325685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F2, </a:t>
            </a:r>
            <a:r>
              <a:rPr lang="es-ES_tradnl" sz="1400" b="1" dirty="0">
                <a:solidFill>
                  <a:srgbClr val="C00000"/>
                </a:solidFill>
              </a:rPr>
              <a:t>F0</a:t>
            </a:r>
            <a:r>
              <a:rPr lang="es-ES_tradnl" sz="1400" b="1" dirty="0"/>
              <a:t>,F8</a:t>
            </a:r>
          </a:p>
        </p:txBody>
      </p:sp>
      <p:sp>
        <p:nvSpPr>
          <p:cNvPr id="101" name="Rectangle 79"/>
          <p:cNvSpPr>
            <a:spLocks noChangeArrowheads="1"/>
          </p:cNvSpPr>
          <p:nvPr/>
        </p:nvSpPr>
        <p:spPr bwMode="auto">
          <a:xfrm>
            <a:off x="1332058" y="4745318"/>
            <a:ext cx="310984" cy="314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…</a:t>
            </a:r>
          </a:p>
        </p:txBody>
      </p:sp>
      <p:sp>
        <p:nvSpPr>
          <p:cNvPr id="102" name="Rectangle 63"/>
          <p:cNvSpPr>
            <a:spLocks noChangeArrowheads="1"/>
          </p:cNvSpPr>
          <p:nvPr/>
        </p:nvSpPr>
        <p:spPr bwMode="auto">
          <a:xfrm>
            <a:off x="2184339" y="4021705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03" name="Rectangle 68"/>
          <p:cNvSpPr>
            <a:spLocks noChangeArrowheads="1"/>
          </p:cNvSpPr>
          <p:nvPr/>
        </p:nvSpPr>
        <p:spPr bwMode="auto">
          <a:xfrm>
            <a:off x="2734576" y="4021705"/>
            <a:ext cx="530273" cy="335989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04" name="Rectangle 69"/>
          <p:cNvSpPr>
            <a:spLocks noChangeArrowheads="1"/>
          </p:cNvSpPr>
          <p:nvPr/>
        </p:nvSpPr>
        <p:spPr bwMode="auto">
          <a:xfrm>
            <a:off x="3205737" y="4021705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105" name="Rectangle 69"/>
          <p:cNvSpPr>
            <a:spLocks noChangeArrowheads="1"/>
          </p:cNvSpPr>
          <p:nvPr/>
        </p:nvSpPr>
        <p:spPr bwMode="auto">
          <a:xfrm>
            <a:off x="3853781" y="4012006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sp>
        <p:nvSpPr>
          <p:cNvPr id="106" name="Rectangle 69"/>
          <p:cNvSpPr>
            <a:spLocks noChangeArrowheads="1"/>
          </p:cNvSpPr>
          <p:nvPr/>
        </p:nvSpPr>
        <p:spPr bwMode="auto">
          <a:xfrm>
            <a:off x="4398917" y="4010069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sp>
        <p:nvSpPr>
          <p:cNvPr id="107" name="Rectangle 69"/>
          <p:cNvSpPr>
            <a:spLocks noChangeArrowheads="1"/>
          </p:cNvSpPr>
          <p:nvPr/>
        </p:nvSpPr>
        <p:spPr bwMode="auto">
          <a:xfrm>
            <a:off x="4991687" y="4001373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Add4</a:t>
            </a:r>
          </a:p>
        </p:txBody>
      </p:sp>
      <p:sp>
        <p:nvSpPr>
          <p:cNvPr id="108" name="Rectangle 70"/>
          <p:cNvSpPr>
            <a:spLocks noChangeArrowheads="1"/>
          </p:cNvSpPr>
          <p:nvPr/>
        </p:nvSpPr>
        <p:spPr bwMode="auto">
          <a:xfrm>
            <a:off x="5590547" y="401107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16" name="Rectangle 79"/>
          <p:cNvSpPr>
            <a:spLocks noChangeArrowheads="1"/>
          </p:cNvSpPr>
          <p:nvPr/>
        </p:nvSpPr>
        <p:spPr bwMode="auto">
          <a:xfrm>
            <a:off x="674809" y="4375033"/>
            <a:ext cx="129003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/>
              <a:t>Multd</a:t>
            </a:r>
            <a:r>
              <a:rPr lang="es-ES_tradnl" sz="1400" b="1" dirty="0"/>
              <a:t> </a:t>
            </a:r>
            <a:r>
              <a:rPr lang="es-ES_tradnl" sz="1400" b="1" dirty="0">
                <a:solidFill>
                  <a:srgbClr val="C00000"/>
                </a:solidFill>
              </a:rPr>
              <a:t>F0</a:t>
            </a:r>
            <a:r>
              <a:rPr lang="es-ES_tradnl" sz="1400" b="1" dirty="0"/>
              <a:t>,F4,F6</a:t>
            </a:r>
          </a:p>
        </p:txBody>
      </p:sp>
      <p:sp>
        <p:nvSpPr>
          <p:cNvPr id="117" name="Rectangle 63"/>
          <p:cNvSpPr>
            <a:spLocks noChangeArrowheads="1"/>
          </p:cNvSpPr>
          <p:nvPr/>
        </p:nvSpPr>
        <p:spPr bwMode="auto">
          <a:xfrm>
            <a:off x="2175007" y="4375033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18" name="Rectangle 68"/>
          <p:cNvSpPr>
            <a:spLocks noChangeArrowheads="1"/>
          </p:cNvSpPr>
          <p:nvPr/>
        </p:nvSpPr>
        <p:spPr bwMode="auto">
          <a:xfrm>
            <a:off x="2746511" y="4375033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19" name="Rectangle 69"/>
          <p:cNvSpPr>
            <a:spLocks noChangeArrowheads="1"/>
          </p:cNvSpPr>
          <p:nvPr/>
        </p:nvSpPr>
        <p:spPr bwMode="auto">
          <a:xfrm>
            <a:off x="3231297" y="4375033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Mul1</a:t>
            </a:r>
          </a:p>
        </p:txBody>
      </p:sp>
      <p:sp>
        <p:nvSpPr>
          <p:cNvPr id="120" name="Rectangle 70"/>
          <p:cNvSpPr>
            <a:spLocks noChangeArrowheads="1"/>
          </p:cNvSpPr>
          <p:nvPr/>
        </p:nvSpPr>
        <p:spPr bwMode="auto">
          <a:xfrm>
            <a:off x="7292630" y="4353767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21" name="Rectangle 71"/>
          <p:cNvSpPr>
            <a:spLocks noChangeArrowheads="1"/>
          </p:cNvSpPr>
          <p:nvPr/>
        </p:nvSpPr>
        <p:spPr bwMode="auto">
          <a:xfrm>
            <a:off x="7948001" y="4385666"/>
            <a:ext cx="524183" cy="335989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22" name="Rectangle 69"/>
          <p:cNvSpPr>
            <a:spLocks noChangeArrowheads="1"/>
          </p:cNvSpPr>
          <p:nvPr/>
        </p:nvSpPr>
        <p:spPr bwMode="auto">
          <a:xfrm>
            <a:off x="3820836" y="4365334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Mul2</a:t>
            </a:r>
          </a:p>
        </p:txBody>
      </p:sp>
      <p:sp>
        <p:nvSpPr>
          <p:cNvPr id="123" name="Rectangle 69"/>
          <p:cNvSpPr>
            <a:spLocks noChangeArrowheads="1"/>
          </p:cNvSpPr>
          <p:nvPr/>
        </p:nvSpPr>
        <p:spPr bwMode="auto">
          <a:xfrm>
            <a:off x="4442750" y="4363397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Mul3</a:t>
            </a:r>
          </a:p>
        </p:txBody>
      </p:sp>
      <p:sp>
        <p:nvSpPr>
          <p:cNvPr id="124" name="Rectangle 69"/>
          <p:cNvSpPr>
            <a:spLocks noChangeArrowheads="1"/>
          </p:cNvSpPr>
          <p:nvPr/>
        </p:nvSpPr>
        <p:spPr bwMode="auto">
          <a:xfrm>
            <a:off x="5024887" y="435470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Mul4</a:t>
            </a:r>
          </a:p>
        </p:txBody>
      </p:sp>
      <p:sp>
        <p:nvSpPr>
          <p:cNvPr id="125" name="Rectangle 69"/>
          <p:cNvSpPr>
            <a:spLocks noChangeArrowheads="1"/>
          </p:cNvSpPr>
          <p:nvPr/>
        </p:nvSpPr>
        <p:spPr bwMode="auto">
          <a:xfrm>
            <a:off x="5583970" y="4366337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Mul5</a:t>
            </a:r>
          </a:p>
        </p:txBody>
      </p:sp>
      <p:sp>
        <p:nvSpPr>
          <p:cNvPr id="126" name="Rectangle 69"/>
          <p:cNvSpPr>
            <a:spLocks noChangeArrowheads="1"/>
          </p:cNvSpPr>
          <p:nvPr/>
        </p:nvSpPr>
        <p:spPr bwMode="auto">
          <a:xfrm>
            <a:off x="6166107" y="436727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Mul6</a:t>
            </a:r>
          </a:p>
        </p:txBody>
      </p:sp>
      <p:sp>
        <p:nvSpPr>
          <p:cNvPr id="127" name="Rectangle 69"/>
          <p:cNvSpPr>
            <a:spLocks noChangeArrowheads="1"/>
          </p:cNvSpPr>
          <p:nvPr/>
        </p:nvSpPr>
        <p:spPr bwMode="auto">
          <a:xfrm>
            <a:off x="6731521" y="4364400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Mul7</a:t>
            </a:r>
          </a:p>
        </p:txBody>
      </p:sp>
      <p:sp>
        <p:nvSpPr>
          <p:cNvPr id="129" name="1 Título"/>
          <p:cNvSpPr>
            <a:spLocks noGrp="1"/>
          </p:cNvSpPr>
          <p:nvPr>
            <p:ph type="title"/>
          </p:nvPr>
        </p:nvSpPr>
        <p:spPr>
          <a:xfrm>
            <a:off x="179388" y="45914"/>
            <a:ext cx="8713787" cy="597004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s-ES_tradnl" dirty="0"/>
              <a:t>7.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WAR </a:t>
            </a:r>
            <a:r>
              <a:rPr lang="es-ES_tradnl" dirty="0" err="1"/>
              <a:t>hazards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3959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Autofit/>
          </a:bodyPr>
          <a:lstStyle/>
          <a:p>
            <a:r>
              <a:rPr lang="es-ES" dirty="0" err="1"/>
              <a:t>Advanced</a:t>
            </a:r>
            <a:r>
              <a:rPr lang="es-ES" dirty="0"/>
              <a:t> </a:t>
            </a:r>
            <a:r>
              <a:rPr lang="es-ES" dirty="0" err="1"/>
              <a:t>Microarchitecture</a:t>
            </a:r>
            <a:endParaRPr lang="es-ES" sz="44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  <a:prstGeom prst="rect">
            <a:avLst/>
          </a:prstGeom>
        </p:spPr>
        <p:txBody>
          <a:bodyPr/>
          <a:lstStyle/>
          <a:p>
            <a:fld id="{FA28F256-B814-4461-8A4C-E25D9849F2F5}" type="slidenum">
              <a:rPr lang="es-ES" smtClean="0"/>
              <a:pPr/>
              <a:t>106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1276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27463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Deep Pipelining</a:t>
            </a:r>
          </a:p>
          <a:p>
            <a:r>
              <a:rPr lang="en-US" dirty="0"/>
              <a:t>Branch Prediction</a:t>
            </a:r>
          </a:p>
          <a:p>
            <a:r>
              <a:rPr lang="en-US" dirty="0"/>
              <a:t>Superscalar Processors</a:t>
            </a:r>
          </a:p>
          <a:p>
            <a:r>
              <a:rPr lang="en-US" dirty="0"/>
              <a:t>Out of Order Processors</a:t>
            </a:r>
          </a:p>
          <a:p>
            <a:r>
              <a:rPr lang="en-US" dirty="0"/>
              <a:t>Register Renaming</a:t>
            </a:r>
          </a:p>
          <a:p>
            <a:r>
              <a:rPr lang="en-US" dirty="0"/>
              <a:t>SIMD</a:t>
            </a:r>
          </a:p>
          <a:p>
            <a:r>
              <a:rPr lang="en-US" dirty="0"/>
              <a:t>Multithreading</a:t>
            </a:r>
          </a:p>
          <a:p>
            <a:r>
              <a:rPr lang="en-US" dirty="0"/>
              <a:t>Multiprocessors</a:t>
            </a:r>
          </a:p>
        </p:txBody>
      </p:sp>
      <p:sp>
        <p:nvSpPr>
          <p:cNvPr id="13281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81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81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Advanced Microarchitecture</a:t>
            </a:r>
          </a:p>
        </p:txBody>
      </p:sp>
    </p:spTree>
    <p:extLst>
      <p:ext uri="{BB962C8B-B14F-4D97-AF65-F5344CB8AC3E}">
        <p14:creationId xmlns:p14="http://schemas.microsoft.com/office/powerpoint/2010/main" val="1292051143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89037"/>
            <a:ext cx="8229600" cy="4525963"/>
          </a:xfrm>
        </p:spPr>
        <p:txBody>
          <a:bodyPr/>
          <a:lstStyle/>
          <a:p>
            <a:r>
              <a:rPr lang="en-US" dirty="0"/>
              <a:t>10-20 stages typical</a:t>
            </a:r>
          </a:p>
          <a:p>
            <a:r>
              <a:rPr lang="en-US" dirty="0"/>
              <a:t>Number of stages limited by:</a:t>
            </a:r>
          </a:p>
          <a:p>
            <a:pPr lvl="1"/>
            <a:r>
              <a:rPr lang="en-US" dirty="0"/>
              <a:t>Pipeline hazards</a:t>
            </a:r>
          </a:p>
          <a:p>
            <a:pPr lvl="1"/>
            <a:r>
              <a:rPr lang="en-US" dirty="0"/>
              <a:t>Sequencing overhead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Cost</a:t>
            </a:r>
          </a:p>
          <a:p>
            <a:endParaRPr lang="en-US" dirty="0"/>
          </a:p>
        </p:txBody>
      </p:sp>
      <p:sp>
        <p:nvSpPr>
          <p:cNvPr id="1333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Deep Pipelining</a:t>
            </a:r>
          </a:p>
        </p:txBody>
      </p:sp>
    </p:spTree>
    <p:extLst>
      <p:ext uri="{BB962C8B-B14F-4D97-AF65-F5344CB8AC3E}">
        <p14:creationId xmlns:p14="http://schemas.microsoft.com/office/powerpoint/2010/main" val="1464454508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7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Ideal pipelined processor: CPI = 1</a:t>
            </a:r>
          </a:p>
          <a:p>
            <a:r>
              <a:rPr lang="en-US" dirty="0"/>
              <a:t>Branch </a:t>
            </a:r>
            <a:r>
              <a:rPr lang="en-US" dirty="0" err="1"/>
              <a:t>misprediction</a:t>
            </a:r>
            <a:r>
              <a:rPr lang="en-US" dirty="0"/>
              <a:t> increases CPI</a:t>
            </a:r>
          </a:p>
          <a:p>
            <a:r>
              <a:rPr lang="en-US" b="1" dirty="0"/>
              <a:t>Static branch prediction:</a:t>
            </a:r>
          </a:p>
          <a:p>
            <a:pPr lvl="1"/>
            <a:r>
              <a:rPr lang="en-US" dirty="0"/>
              <a:t>Check direction of branch (forward or backward)</a:t>
            </a:r>
          </a:p>
          <a:p>
            <a:pPr lvl="1"/>
            <a:r>
              <a:rPr lang="en-US" dirty="0"/>
              <a:t>If backward, predict taken</a:t>
            </a:r>
          </a:p>
          <a:p>
            <a:pPr lvl="1"/>
            <a:r>
              <a:rPr lang="en-US" dirty="0"/>
              <a:t>Else, predict not taken</a:t>
            </a:r>
          </a:p>
          <a:p>
            <a:r>
              <a:rPr lang="en-US" b="1" dirty="0"/>
              <a:t>Dynamic branch prediction:</a:t>
            </a:r>
          </a:p>
          <a:p>
            <a:pPr lvl="1"/>
            <a:r>
              <a:rPr lang="en-US" dirty="0"/>
              <a:t>Keep history of last (several hundred) branches in </a:t>
            </a:r>
            <a:r>
              <a:rPr lang="en-US" i="1" dirty="0"/>
              <a:t>branch target buffer</a:t>
            </a:r>
            <a:r>
              <a:rPr lang="en-US" dirty="0"/>
              <a:t>, record:</a:t>
            </a:r>
          </a:p>
          <a:p>
            <a:pPr lvl="2"/>
            <a:r>
              <a:rPr lang="en-US" dirty="0"/>
              <a:t>Branch destination</a:t>
            </a:r>
          </a:p>
          <a:p>
            <a:pPr lvl="2"/>
            <a:r>
              <a:rPr lang="en-US" dirty="0"/>
              <a:t>Whether branch was taken</a:t>
            </a:r>
          </a:p>
          <a:p>
            <a:endParaRPr lang="en-US" dirty="0"/>
          </a:p>
        </p:txBody>
      </p:sp>
      <p:sp>
        <p:nvSpPr>
          <p:cNvPr id="133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2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Branch Prediction</a:t>
            </a:r>
          </a:p>
        </p:txBody>
      </p:sp>
    </p:spTree>
    <p:extLst>
      <p:ext uri="{BB962C8B-B14F-4D97-AF65-F5344CB8AC3E}">
        <p14:creationId xmlns:p14="http://schemas.microsoft.com/office/powerpoint/2010/main" val="237091563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STEP 2: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Read source operands from RF</a:t>
            </a:r>
          </a:p>
        </p:txBody>
      </p:sp>
      <p:graphicFrame>
        <p:nvGraphicFramePr>
          <p:cNvPr id="117248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36799995"/>
              </p:ext>
            </p:extLst>
          </p:nvPr>
        </p:nvGraphicFramePr>
        <p:xfrm>
          <a:off x="914400" y="2655888"/>
          <a:ext cx="8153400" cy="177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3" name="VISIO" r:id="rId6" imgW="4344480" imgH="943920" progId="Visio.Drawing.6">
                  <p:embed/>
                </p:oleObj>
              </mc:Choice>
              <mc:Fallback>
                <p:oleObj name="VISIO" r:id="rId6" imgW="4344480" imgH="94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55888"/>
                        <a:ext cx="8153400" cy="1773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Register Read</a:t>
            </a:r>
          </a:p>
        </p:txBody>
      </p:sp>
    </p:spTree>
    <p:extLst>
      <p:ext uri="{BB962C8B-B14F-4D97-AF65-F5344CB8AC3E}">
        <p14:creationId xmlns:p14="http://schemas.microsoft.com/office/powerpoint/2010/main" val="40064178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1817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 $s1, $0, $0      # sum = 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 $s0, $0, $0      #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  = 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$t0, $0, 10      # $t0 = 10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for: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beq</a:t>
            </a:r>
            <a:r>
              <a:rPr lang="en-US" sz="2000" dirty="0">
                <a:latin typeface="Courier New" pitchFamily="49" charset="0"/>
              </a:rPr>
              <a:t>  $s0, $t0, done   # if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== 10, branch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 $s1, $s1, $s0    # sum = sum +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$s0, $s0, 1      # increment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j    for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36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6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Branch Prediction Example</a:t>
            </a:r>
          </a:p>
        </p:txBody>
      </p:sp>
    </p:spTree>
    <p:extLst>
      <p:ext uri="{BB962C8B-B14F-4D97-AF65-F5344CB8AC3E}">
        <p14:creationId xmlns:p14="http://schemas.microsoft.com/office/powerpoint/2010/main" val="3288470576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0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Remembers whether branch was taken the last time and does the same thing</a:t>
            </a:r>
          </a:p>
          <a:p>
            <a:r>
              <a:rPr lang="en-US" dirty="0" err="1"/>
              <a:t>Mispredicts</a:t>
            </a:r>
            <a:r>
              <a:rPr lang="en-US" dirty="0"/>
              <a:t> first and last branch of loop</a:t>
            </a:r>
          </a:p>
        </p:txBody>
      </p:sp>
      <p:sp>
        <p:nvSpPr>
          <p:cNvPr id="1335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5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1-Bit Branch Predictor</a:t>
            </a:r>
          </a:p>
        </p:txBody>
      </p:sp>
    </p:spTree>
    <p:extLst>
      <p:ext uri="{BB962C8B-B14F-4D97-AF65-F5344CB8AC3E}">
        <p14:creationId xmlns:p14="http://schemas.microsoft.com/office/powerpoint/2010/main" val="155930806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9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828800" y="4038600"/>
            <a:ext cx="6324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Only </a:t>
            </a:r>
            <a:r>
              <a:rPr lang="en-US" b="1" dirty="0" err="1"/>
              <a:t>mispredicts</a:t>
            </a:r>
            <a:r>
              <a:rPr lang="en-US" b="1" dirty="0"/>
              <a:t> last branch of loop</a:t>
            </a:r>
          </a:p>
        </p:txBody>
      </p:sp>
      <p:graphicFrame>
        <p:nvGraphicFramePr>
          <p:cNvPr id="133735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3816692"/>
              </p:ext>
            </p:extLst>
          </p:nvPr>
        </p:nvGraphicFramePr>
        <p:xfrm>
          <a:off x="914400" y="1524000"/>
          <a:ext cx="84582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3" name="VISIO" r:id="rId8" imgW="4943520" imgH="918000" progId="Visio.Drawing.6">
                  <p:embed/>
                </p:oleObj>
              </mc:Choice>
              <mc:Fallback>
                <p:oleObj name="VISIO" r:id="rId8" imgW="4943520" imgH="91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84582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34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734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2-Bit Branch Predictor</a:t>
            </a:r>
          </a:p>
        </p:txBody>
      </p:sp>
    </p:spTree>
    <p:extLst>
      <p:ext uri="{BB962C8B-B14F-4D97-AF65-F5344CB8AC3E}">
        <p14:creationId xmlns:p14="http://schemas.microsoft.com/office/powerpoint/2010/main" val="265678028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Multiple copies of </a:t>
            </a:r>
            <a:r>
              <a:rPr lang="en-US" dirty="0" err="1"/>
              <a:t>datapath</a:t>
            </a:r>
            <a:r>
              <a:rPr lang="en-US" dirty="0"/>
              <a:t> execute multiple instructions at once</a:t>
            </a:r>
          </a:p>
          <a:p>
            <a:r>
              <a:rPr lang="en-US" dirty="0"/>
              <a:t>Dependencies make it tricky to issue multiple instructions at once</a:t>
            </a:r>
          </a:p>
        </p:txBody>
      </p:sp>
      <p:graphicFrame>
        <p:nvGraphicFramePr>
          <p:cNvPr id="1329159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40509243"/>
              </p:ext>
            </p:extLst>
          </p:nvPr>
        </p:nvGraphicFramePr>
        <p:xfrm>
          <a:off x="1066800" y="3352800"/>
          <a:ext cx="7696200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7" name="VISIO" r:id="rId7" imgW="4701600" imgH="1572480" progId="Visio.Drawing.6">
                  <p:embed/>
                </p:oleObj>
              </mc:Choice>
              <mc:Fallback>
                <p:oleObj name="VISIO" r:id="rId7" imgW="4701600" imgH="1572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7696200" cy="245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91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Superscalar</a:t>
            </a:r>
          </a:p>
        </p:txBody>
      </p:sp>
    </p:spTree>
    <p:extLst>
      <p:ext uri="{BB962C8B-B14F-4D97-AF65-F5344CB8AC3E}">
        <p14:creationId xmlns:p14="http://schemas.microsoft.com/office/powerpoint/2010/main" val="3099767552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</a:rPr>
              <a:t>  $t0, 40($s0)		</a:t>
            </a:r>
            <a:endParaRPr lang="en-US" sz="20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add $t1, $s1, $s2		</a:t>
            </a:r>
            <a:endParaRPr lang="en-US" sz="2000" b="1" dirty="0"/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sub $t2, $s1, $s3		 </a:t>
            </a: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and $t3, $s3, $s4		 </a:t>
            </a:r>
            <a:r>
              <a:rPr lang="en-US" sz="2000" b="1" dirty="0">
                <a:solidFill>
                  <a:schemeClr val="accent1"/>
                </a:solidFill>
              </a:rPr>
              <a:t>Actual IPC: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or  $t4, $s1, $s5</a:t>
            </a: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</a:rPr>
              <a:t>  $s5, 80($s0)</a:t>
            </a:r>
          </a:p>
        </p:txBody>
      </p:sp>
      <p:graphicFrame>
        <p:nvGraphicFramePr>
          <p:cNvPr id="134144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8984739"/>
              </p:ext>
            </p:extLst>
          </p:nvPr>
        </p:nvGraphicFramePr>
        <p:xfrm>
          <a:off x="1905000" y="3101975"/>
          <a:ext cx="7391400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61" name="VISIO" r:id="rId8" imgW="4943520" imgH="2206440" progId="Visio.Drawing.6">
                  <p:embed/>
                </p:oleObj>
              </mc:Choice>
              <mc:Fallback>
                <p:oleObj name="VISIO" r:id="rId8" imgW="4943520" imgH="2206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01975"/>
                        <a:ext cx="7391400" cy="329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4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144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Superscalar Example</a:t>
            </a:r>
          </a:p>
        </p:txBody>
      </p:sp>
    </p:spTree>
    <p:extLst>
      <p:ext uri="{BB962C8B-B14F-4D97-AF65-F5344CB8AC3E}">
        <p14:creationId xmlns:p14="http://schemas.microsoft.com/office/powerpoint/2010/main" val="2898914404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696200" cy="4953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000" dirty="0" err="1">
                <a:latin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</a:rPr>
              <a:t>  $t0, 40($s0)		</a:t>
            </a:r>
            <a:endParaRPr 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add $t1, $t0, $s1		</a:t>
            </a:r>
            <a:endParaRPr lang="en-US" sz="2000" b="1" dirty="0"/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sub $t0, $s2, $s3</a:t>
            </a:r>
            <a:r>
              <a:rPr lang="en-US" sz="2000" dirty="0"/>
              <a:t>	</a:t>
            </a:r>
            <a:r>
              <a:rPr lang="en-US" sz="2000" dirty="0">
                <a:latin typeface="Courier New" pitchFamily="49" charset="0"/>
              </a:rPr>
              <a:t>	 </a:t>
            </a: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and $t2, $s4, $t0		 </a:t>
            </a:r>
            <a:r>
              <a:rPr lang="en-US" sz="2000" b="1" dirty="0">
                <a:solidFill>
                  <a:schemeClr val="accent1"/>
                </a:solidFill>
              </a:rPr>
              <a:t>Actual IPC:	6/5 = 1.2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or  $t3, $s5, $s6</a:t>
            </a:r>
          </a:p>
          <a:p>
            <a:pPr algn="just"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</a:rPr>
              <a:t>  $s7, 80($t3)</a:t>
            </a:r>
          </a:p>
        </p:txBody>
      </p:sp>
      <p:graphicFrame>
        <p:nvGraphicFramePr>
          <p:cNvPr id="1342471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9857061"/>
              </p:ext>
            </p:extLst>
          </p:nvPr>
        </p:nvGraphicFramePr>
        <p:xfrm>
          <a:off x="2209800" y="3124200"/>
          <a:ext cx="6172200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5" name="VISIO" r:id="rId8" imgW="5397120" imgH="2777760" progId="Visio.Drawing.6">
                  <p:embed/>
                </p:oleObj>
              </mc:Choice>
              <mc:Fallback>
                <p:oleObj name="VISIO" r:id="rId8" imgW="5397120" imgH="277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24200"/>
                        <a:ext cx="6172200" cy="317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246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24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Superscalar with Dependencies</a:t>
            </a:r>
          </a:p>
        </p:txBody>
      </p:sp>
    </p:spTree>
    <p:extLst>
      <p:ext uri="{BB962C8B-B14F-4D97-AF65-F5344CB8AC3E}">
        <p14:creationId xmlns:p14="http://schemas.microsoft.com/office/powerpoint/2010/main" val="2408746101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066800"/>
            <a:ext cx="7924800" cy="4953000"/>
          </a:xfrm>
        </p:spPr>
        <p:txBody>
          <a:bodyPr>
            <a:noAutofit/>
          </a:bodyPr>
          <a:lstStyle/>
          <a:p>
            <a:r>
              <a:rPr lang="en-US" sz="2800" dirty="0"/>
              <a:t>Looks ahead across multiple instructions</a:t>
            </a:r>
          </a:p>
          <a:p>
            <a:r>
              <a:rPr lang="en-US" sz="2800" dirty="0"/>
              <a:t>Issues as many instructions as possible at once</a:t>
            </a:r>
          </a:p>
          <a:p>
            <a:r>
              <a:rPr lang="en-US" sz="2800" dirty="0"/>
              <a:t>Issues instructions out of order (as long as no dependencies)</a:t>
            </a:r>
          </a:p>
          <a:p>
            <a:r>
              <a:rPr lang="en-US" sz="2800" b="1" dirty="0"/>
              <a:t>Dependencies: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RAW</a:t>
            </a:r>
            <a:r>
              <a:rPr lang="en-US" sz="2400" dirty="0"/>
              <a:t> (read after write): one instruction writes, later instruction reads a register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WAR</a:t>
            </a:r>
            <a:r>
              <a:rPr lang="en-US" sz="2400" dirty="0"/>
              <a:t> (write after read): one instruction reads, later instruction writes a register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WAW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(write after write): one instruction writes, later instruction writes a register</a:t>
            </a:r>
          </a:p>
        </p:txBody>
      </p:sp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01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Out of Order Processor</a:t>
            </a:r>
          </a:p>
        </p:txBody>
      </p:sp>
    </p:spTree>
    <p:extLst>
      <p:ext uri="{BB962C8B-B14F-4D97-AF65-F5344CB8AC3E}">
        <p14:creationId xmlns:p14="http://schemas.microsoft.com/office/powerpoint/2010/main" val="1057088822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6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7924800" cy="4953000"/>
          </a:xfrm>
        </p:spPr>
        <p:txBody>
          <a:bodyPr>
            <a:normAutofit/>
          </a:bodyPr>
          <a:lstStyle/>
          <a:p>
            <a:r>
              <a:rPr lang="en-US" b="1" dirty="0"/>
              <a:t>Instruction level parallelism (ILP): </a:t>
            </a:r>
            <a:r>
              <a:rPr lang="en-US" dirty="0"/>
              <a:t>number of  instruction that can be issued simultaneously (average &lt; 3)</a:t>
            </a:r>
          </a:p>
          <a:p>
            <a:r>
              <a:rPr lang="en-US" b="1" dirty="0"/>
              <a:t>Scoreboard:</a:t>
            </a:r>
            <a:r>
              <a:rPr lang="en-US" dirty="0"/>
              <a:t> table that keeps track of:</a:t>
            </a:r>
          </a:p>
          <a:p>
            <a:pPr lvl="1"/>
            <a:r>
              <a:rPr lang="en-US" sz="3200" dirty="0"/>
              <a:t>Instructions waiting to issue</a:t>
            </a:r>
          </a:p>
          <a:p>
            <a:pPr lvl="1"/>
            <a:r>
              <a:rPr lang="en-US" sz="3200" dirty="0"/>
              <a:t>Available functional units</a:t>
            </a:r>
          </a:p>
          <a:p>
            <a:pPr lvl="1"/>
            <a:r>
              <a:rPr lang="en-US" sz="3200" dirty="0"/>
              <a:t>Dependencies</a:t>
            </a:r>
          </a:p>
        </p:txBody>
      </p:sp>
      <p:sp>
        <p:nvSpPr>
          <p:cNvPr id="13445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45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45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Out of Order Processor</a:t>
            </a:r>
          </a:p>
        </p:txBody>
      </p:sp>
    </p:spTree>
    <p:extLst>
      <p:ext uri="{BB962C8B-B14F-4D97-AF65-F5344CB8AC3E}">
        <p14:creationId xmlns:p14="http://schemas.microsoft.com/office/powerpoint/2010/main" val="3989188235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2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6705600" cy="4953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$t0, 40($s0)		</a:t>
            </a:r>
            <a:endParaRPr lang="en-US" sz="18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add $t1, $t0, $s1		</a:t>
            </a:r>
            <a:endParaRPr lang="en-US" sz="1800" b="1" dirty="0"/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sub $t0, $s2, $s3</a:t>
            </a:r>
            <a:r>
              <a:rPr lang="en-US" sz="1800" dirty="0"/>
              <a:t>	</a:t>
            </a:r>
            <a:r>
              <a:rPr lang="en-US" sz="1800" dirty="0">
                <a:latin typeface="Courier New" pitchFamily="49" charset="0"/>
              </a:rPr>
              <a:t>	 </a:t>
            </a:r>
            <a:r>
              <a:rPr lang="en-US" sz="1800" b="1" dirty="0">
                <a:solidFill>
                  <a:schemeClr val="accent1"/>
                </a:solidFill>
              </a:rPr>
              <a:t>Ideal IPC: 	2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and $t2, $s4, $t0		 </a:t>
            </a:r>
            <a:r>
              <a:rPr lang="en-US" sz="1800" b="1" dirty="0">
                <a:solidFill>
                  <a:schemeClr val="accent1"/>
                </a:solidFill>
              </a:rPr>
              <a:t>Actual IPC:	6/4 = 1.5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or  $t3, $s5, $s6</a:t>
            </a:r>
          </a:p>
          <a:p>
            <a:pPr algn="just">
              <a:buFontTx/>
              <a:buNone/>
            </a:pPr>
            <a:r>
              <a:rPr lang="en-US" sz="1800" dirty="0" err="1">
                <a:latin typeface="Courier New" pitchFamily="49" charset="0"/>
              </a:rPr>
              <a:t>sw</a:t>
            </a:r>
            <a:r>
              <a:rPr lang="en-US" sz="1800" dirty="0">
                <a:latin typeface="Courier New" pitchFamily="49" charset="0"/>
              </a:rPr>
              <a:t>  $s7, 80($t3)</a:t>
            </a:r>
          </a:p>
        </p:txBody>
      </p:sp>
      <p:graphicFrame>
        <p:nvGraphicFramePr>
          <p:cNvPr id="1340423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9477270"/>
              </p:ext>
            </p:extLst>
          </p:nvPr>
        </p:nvGraphicFramePr>
        <p:xfrm>
          <a:off x="1905000" y="2819400"/>
          <a:ext cx="6477000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9" name="VISIO" r:id="rId9" imgW="5182920" imgH="2777760" progId="Visio.Drawing.6">
                  <p:embed/>
                </p:oleObj>
              </mc:Choice>
              <mc:Fallback>
                <p:oleObj name="VISIO" r:id="rId9" imgW="5182920" imgH="277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6477000" cy="347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041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0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042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Out of Order Processor Example</a:t>
            </a:r>
          </a:p>
        </p:txBody>
      </p:sp>
    </p:spTree>
    <p:extLst>
      <p:ext uri="{BB962C8B-B14F-4D97-AF65-F5344CB8AC3E}">
        <p14:creationId xmlns:p14="http://schemas.microsoft.com/office/powerpoint/2010/main" val="3339517570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400" name="Object 8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2096057"/>
              </p:ext>
            </p:extLst>
          </p:nvPr>
        </p:nvGraphicFramePr>
        <p:xfrm>
          <a:off x="1447800" y="3048000"/>
          <a:ext cx="70866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3" name="VISIO" r:id="rId6" imgW="4686480" imgH="2206440" progId="Visio.Drawing.6">
                  <p:embed/>
                </p:oleObj>
              </mc:Choice>
              <mc:Fallback>
                <p:oleObj name="VISIO" r:id="rId6" imgW="4686480" imgH="2206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7086600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9403" name="Rectangle 11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219200"/>
            <a:ext cx="6705600" cy="4953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</a:rPr>
              <a:t>  $t0, 40($s0)</a:t>
            </a:r>
            <a:r>
              <a:rPr lang="en-US" sz="2000" dirty="0"/>
              <a:t>		</a:t>
            </a:r>
            <a:endParaRPr lang="en-US" sz="2000" b="1" dirty="0"/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add $t1, $t0, $s1</a:t>
            </a:r>
            <a:r>
              <a:rPr lang="en-US" sz="2000" dirty="0"/>
              <a:t>		</a:t>
            </a:r>
            <a:endParaRPr lang="en-US" sz="2000" b="1" dirty="0"/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sub $t0, $s2, $s3</a:t>
            </a:r>
            <a:r>
              <a:rPr lang="en-US" sz="2000" dirty="0"/>
              <a:t>		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and $t2, $s4, $t0</a:t>
            </a:r>
            <a:r>
              <a:rPr lang="en-US" sz="2000" dirty="0"/>
              <a:t>		 </a:t>
            </a:r>
            <a:r>
              <a:rPr lang="en-US" sz="2000" b="1" dirty="0">
                <a:solidFill>
                  <a:schemeClr val="accent1"/>
                </a:solidFill>
              </a:rPr>
              <a:t>Actual IPC:	6/3 = 2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or  $t3, $s5, $s6</a:t>
            </a: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</a:rPr>
              <a:t>  $s7, 80($t3)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Register Renaming</a:t>
            </a:r>
          </a:p>
        </p:txBody>
      </p:sp>
    </p:spTree>
    <p:extLst>
      <p:ext uri="{BB962C8B-B14F-4D97-AF65-F5344CB8AC3E}">
        <p14:creationId xmlns:p14="http://schemas.microsoft.com/office/powerpoint/2010/main" val="42671217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STEP 3: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Sign-extend the immediate</a:t>
            </a:r>
          </a:p>
        </p:txBody>
      </p:sp>
      <p:graphicFrame>
        <p:nvGraphicFramePr>
          <p:cNvPr id="1173509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71773362"/>
              </p:ext>
            </p:extLst>
          </p:nvPr>
        </p:nvGraphicFramePr>
        <p:xfrm>
          <a:off x="838200" y="2641600"/>
          <a:ext cx="80010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7" name="VISIO" r:id="rId6" imgW="4344480" imgH="1585440" progId="Visio.Drawing.6">
                  <p:embed/>
                </p:oleObj>
              </mc:Choice>
              <mc:Fallback>
                <p:oleObj name="VISIO" r:id="rId6" imgW="4344480" imgH="1585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41600"/>
                        <a:ext cx="800100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Immediate</a:t>
            </a:r>
          </a:p>
        </p:txBody>
      </p:sp>
    </p:spTree>
    <p:extLst>
      <p:ext uri="{BB962C8B-B14F-4D97-AF65-F5344CB8AC3E}">
        <p14:creationId xmlns:p14="http://schemas.microsoft.com/office/powerpoint/2010/main" val="259597073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1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8001000" cy="4953000"/>
          </a:xfrm>
        </p:spPr>
        <p:txBody>
          <a:bodyPr>
            <a:noAutofit/>
          </a:bodyPr>
          <a:lstStyle/>
          <a:p>
            <a:r>
              <a:rPr lang="en-US" dirty="0"/>
              <a:t>Single Instruction Multiple Data (SIMD)</a:t>
            </a:r>
          </a:p>
          <a:p>
            <a:pPr lvl="1"/>
            <a:r>
              <a:rPr lang="en-US" sz="2400" dirty="0"/>
              <a:t>Single instruction acts on multiple pieces of data at once</a:t>
            </a:r>
          </a:p>
          <a:p>
            <a:pPr lvl="1"/>
            <a:r>
              <a:rPr lang="en-US" sz="2400" dirty="0"/>
              <a:t>Common application: graphics</a:t>
            </a:r>
          </a:p>
          <a:p>
            <a:pPr lvl="1"/>
            <a:r>
              <a:rPr lang="en-US" sz="2400" dirty="0"/>
              <a:t>Perform short arithmetic operations (also called </a:t>
            </a:r>
            <a:r>
              <a:rPr lang="en-US" sz="2400" i="1" dirty="0"/>
              <a:t>packed arithmetic</a:t>
            </a:r>
            <a:r>
              <a:rPr lang="en-US" sz="2400" dirty="0"/>
              <a:t>)</a:t>
            </a:r>
          </a:p>
          <a:p>
            <a:r>
              <a:rPr lang="en-US" dirty="0"/>
              <a:t>For example, add four 8-bit elements</a:t>
            </a:r>
          </a:p>
          <a:p>
            <a:endParaRPr lang="en-US" dirty="0"/>
          </a:p>
        </p:txBody>
      </p:sp>
      <p:graphicFrame>
        <p:nvGraphicFramePr>
          <p:cNvPr id="1343492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97161956"/>
              </p:ext>
            </p:extLst>
          </p:nvPr>
        </p:nvGraphicFramePr>
        <p:xfrm>
          <a:off x="2362200" y="4191000"/>
          <a:ext cx="44958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7" name="VISIO" r:id="rId6" imgW="2657520" imgH="1266480" progId="Visio.Drawing.6">
                  <p:embed/>
                </p:oleObj>
              </mc:Choice>
              <mc:Fallback>
                <p:oleObj name="VISIO" r:id="rId6" imgW="2657520" imgH="1266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44958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SIMD</a:t>
            </a:r>
          </a:p>
        </p:txBody>
      </p:sp>
    </p:spTree>
    <p:extLst>
      <p:ext uri="{BB962C8B-B14F-4D97-AF65-F5344CB8AC3E}">
        <p14:creationId xmlns:p14="http://schemas.microsoft.com/office/powerpoint/2010/main" val="518416448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/>
          <a:lstStyle/>
          <a:p>
            <a:r>
              <a:rPr lang="en-US" b="1" dirty="0"/>
              <a:t>Multithreading</a:t>
            </a:r>
          </a:p>
          <a:p>
            <a:pPr lvl="1"/>
            <a:r>
              <a:rPr lang="en-US" dirty="0" err="1"/>
              <a:t>Wordprocessor</a:t>
            </a:r>
            <a:r>
              <a:rPr lang="en-US" dirty="0"/>
              <a:t>: thread for typing, spell checking, printing</a:t>
            </a:r>
          </a:p>
          <a:p>
            <a:r>
              <a:rPr lang="en-US" b="1" dirty="0"/>
              <a:t>Multiprocessors</a:t>
            </a:r>
          </a:p>
          <a:p>
            <a:pPr lvl="1"/>
            <a:r>
              <a:rPr lang="en-US" dirty="0"/>
              <a:t>Multiple processors (cores) on a single chip</a:t>
            </a:r>
          </a:p>
          <a:p>
            <a:endParaRPr lang="en-US" dirty="0"/>
          </a:p>
        </p:txBody>
      </p:sp>
      <p:sp>
        <p:nvSpPr>
          <p:cNvPr id="13312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12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2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Advanced Architecture Techniques</a:t>
            </a:r>
          </a:p>
        </p:txBody>
      </p:sp>
    </p:spTree>
    <p:extLst>
      <p:ext uri="{BB962C8B-B14F-4D97-AF65-F5344CB8AC3E}">
        <p14:creationId xmlns:p14="http://schemas.microsoft.com/office/powerpoint/2010/main" val="298874937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43000"/>
            <a:ext cx="8077200" cy="495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Process: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program running on a computer</a:t>
            </a:r>
          </a:p>
          <a:p>
            <a:pPr lvl="1"/>
            <a:r>
              <a:rPr lang="en-US" dirty="0"/>
              <a:t>Multiple processes can run at once: e.g., surfing Web, playing music, writing a paper</a:t>
            </a:r>
          </a:p>
          <a:p>
            <a:r>
              <a:rPr lang="en-US" b="1" dirty="0">
                <a:solidFill>
                  <a:schemeClr val="accent1"/>
                </a:solidFill>
              </a:rPr>
              <a:t>Thread:</a:t>
            </a:r>
            <a:r>
              <a:rPr lang="en-US" dirty="0"/>
              <a:t> part of a program</a:t>
            </a:r>
          </a:p>
          <a:p>
            <a:pPr lvl="1"/>
            <a:r>
              <a:rPr lang="en-US" dirty="0"/>
              <a:t>Each process has multiple threads: e.g., a word processor may have threads for typing, spell checking, printing</a:t>
            </a:r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Threading: Definitions</a:t>
            </a:r>
          </a:p>
        </p:txBody>
      </p:sp>
    </p:spTree>
    <p:extLst>
      <p:ext uri="{BB962C8B-B14F-4D97-AF65-F5344CB8AC3E}">
        <p14:creationId xmlns:p14="http://schemas.microsoft.com/office/powerpoint/2010/main" val="2584296093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43000"/>
            <a:ext cx="8077200" cy="4953000"/>
          </a:xfrm>
        </p:spPr>
        <p:txBody>
          <a:bodyPr>
            <a:noAutofit/>
          </a:bodyPr>
          <a:lstStyle/>
          <a:p>
            <a:r>
              <a:rPr lang="en-US" dirty="0"/>
              <a:t>One thread runs at once</a:t>
            </a:r>
          </a:p>
          <a:p>
            <a:r>
              <a:rPr lang="en-US" dirty="0"/>
              <a:t>When one thread stalls (for example, waiting for memory):</a:t>
            </a:r>
          </a:p>
          <a:p>
            <a:pPr lvl="1"/>
            <a:r>
              <a:rPr lang="en-US" sz="2600" dirty="0"/>
              <a:t>Architectural state of that thread stored</a:t>
            </a:r>
          </a:p>
          <a:p>
            <a:pPr lvl="1"/>
            <a:r>
              <a:rPr lang="en-US" sz="2600" dirty="0"/>
              <a:t>Architectural state of waiting thread loaded into processor and it runs</a:t>
            </a:r>
          </a:p>
          <a:p>
            <a:pPr lvl="1"/>
            <a:r>
              <a:rPr lang="en-US" sz="2600" dirty="0"/>
              <a:t>Called </a:t>
            </a:r>
            <a:r>
              <a:rPr lang="en-US" sz="2600" b="1" dirty="0">
                <a:solidFill>
                  <a:schemeClr val="accent1"/>
                </a:solidFill>
              </a:rPr>
              <a:t>context switching</a:t>
            </a:r>
          </a:p>
          <a:p>
            <a:r>
              <a:rPr lang="en-US" dirty="0"/>
              <a:t>Appears to user like all threads running simultaneously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  <a:latin typeface="+mj-lt"/>
              </a:rPr>
              <a:t>Threads in Conventional Processor</a:t>
            </a:r>
          </a:p>
        </p:txBody>
      </p:sp>
    </p:spTree>
    <p:extLst>
      <p:ext uri="{BB962C8B-B14F-4D97-AF65-F5344CB8AC3E}">
        <p14:creationId xmlns:p14="http://schemas.microsoft.com/office/powerpoint/2010/main" val="2785042438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copies of architectural state</a:t>
            </a:r>
          </a:p>
          <a:p>
            <a:r>
              <a:rPr lang="en-US" dirty="0"/>
              <a:t>Multiple threads </a:t>
            </a:r>
            <a:r>
              <a:rPr lang="en-US" b="1" dirty="0">
                <a:solidFill>
                  <a:schemeClr val="accent1"/>
                </a:solidFill>
              </a:rPr>
              <a:t>active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at once:</a:t>
            </a:r>
          </a:p>
          <a:p>
            <a:pPr lvl="1"/>
            <a:r>
              <a:rPr lang="en-US" sz="2600" dirty="0"/>
              <a:t>When one thread stalls, another runs immediately</a:t>
            </a:r>
          </a:p>
          <a:p>
            <a:pPr lvl="1"/>
            <a:r>
              <a:rPr lang="en-US" sz="2600" dirty="0"/>
              <a:t>If one thread can’t keep all execution units busy, another thread can use them</a:t>
            </a:r>
          </a:p>
          <a:p>
            <a:r>
              <a:rPr lang="en-US" dirty="0"/>
              <a:t>Does not increase instruction-level parallelism (ILP) of single thread, but increases throughput 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	Intel calls this “</a:t>
            </a:r>
            <a:r>
              <a:rPr lang="en-US" b="1" dirty="0" err="1">
                <a:solidFill>
                  <a:schemeClr val="accent1"/>
                </a:solidFill>
              </a:rPr>
              <a:t>hyperthreading</a:t>
            </a:r>
            <a:r>
              <a:rPr lang="en-US" b="1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Multithreading</a:t>
            </a:r>
          </a:p>
        </p:txBody>
      </p:sp>
    </p:spTree>
    <p:extLst>
      <p:ext uri="{BB962C8B-B14F-4D97-AF65-F5344CB8AC3E}">
        <p14:creationId xmlns:p14="http://schemas.microsoft.com/office/powerpoint/2010/main" val="4053041888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4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processors (cores) with a method of communication between them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Homogeneous</a:t>
            </a:r>
            <a:r>
              <a:rPr lang="en-US" sz="2600" dirty="0">
                <a:solidFill>
                  <a:schemeClr val="accent1"/>
                </a:solidFill>
              </a:rPr>
              <a:t>:</a:t>
            </a:r>
            <a:r>
              <a:rPr lang="en-US" sz="2600" dirty="0"/>
              <a:t> multiple cores with shared memory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Heterogeneous: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separate cores for different tasks (for example, DSP and CPU in cell phone)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Clusters:</a:t>
            </a:r>
            <a:r>
              <a:rPr lang="en-US" sz="2600" dirty="0"/>
              <a:t> each core has own memory system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13465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Multiprocessors</a:t>
            </a:r>
          </a:p>
        </p:txBody>
      </p:sp>
    </p:spTree>
    <p:extLst>
      <p:ext uri="{BB962C8B-B14F-4D97-AF65-F5344CB8AC3E}">
        <p14:creationId xmlns:p14="http://schemas.microsoft.com/office/powerpoint/2010/main" val="3701239916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305800" cy="4525963"/>
          </a:xfrm>
          <a:noFill/>
          <a:ln/>
        </p:spPr>
        <p:txBody>
          <a:bodyPr/>
          <a:lstStyle/>
          <a:p>
            <a:r>
              <a:rPr lang="en-US" dirty="0"/>
              <a:t>Patterson &amp; Hennessy’s: </a:t>
            </a:r>
            <a:r>
              <a:rPr lang="en-US" i="1" dirty="0"/>
              <a:t>Computer Architecture: A Quantitative Approach</a:t>
            </a:r>
            <a:endParaRPr lang="en-US" dirty="0"/>
          </a:p>
          <a:p>
            <a:r>
              <a:rPr lang="en-US" dirty="0"/>
              <a:t>Conferences:</a:t>
            </a:r>
          </a:p>
          <a:p>
            <a:pPr lvl="1"/>
            <a:r>
              <a:rPr lang="en-US" sz="2600" dirty="0"/>
              <a:t>www.cs.wisc.edu/~arch/www/</a:t>
            </a:r>
          </a:p>
          <a:p>
            <a:pPr lvl="1"/>
            <a:r>
              <a:rPr lang="en-US" sz="2600" dirty="0"/>
              <a:t>ISCA (International Symposium on Computer Architecture)</a:t>
            </a:r>
          </a:p>
          <a:p>
            <a:pPr lvl="1"/>
            <a:r>
              <a:rPr lang="en-US" sz="2600" dirty="0"/>
              <a:t>HPCA (International Symposium on High Performance Computer Architecture)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8497312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STEP 4:</a:t>
            </a:r>
            <a:r>
              <a:rPr lang="en-US" dirty="0"/>
              <a:t> Compute the memory address</a:t>
            </a:r>
          </a:p>
        </p:txBody>
      </p:sp>
      <p:graphicFrame>
        <p:nvGraphicFramePr>
          <p:cNvPr id="117453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46735193"/>
              </p:ext>
            </p:extLst>
          </p:nvPr>
        </p:nvGraphicFramePr>
        <p:xfrm>
          <a:off x="838200" y="2286000"/>
          <a:ext cx="8077200" cy="32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1" name="VISIO" r:id="rId6" imgW="4344480" imgH="1770840" progId="Visio.Drawing.6">
                  <p:embed/>
                </p:oleObj>
              </mc:Choice>
              <mc:Fallback>
                <p:oleObj name="VISIO" r:id="rId6" imgW="4344480" imgH="1770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8077200" cy="329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3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3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3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4300" dirty="0">
                <a:solidFill>
                  <a:schemeClr val="bg1"/>
                </a:solidFill>
                <a:latin typeface="+mj-lt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400587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STEP 5: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Read data from memory and write it back to register file</a:t>
            </a:r>
          </a:p>
        </p:txBody>
      </p:sp>
      <p:graphicFrame>
        <p:nvGraphicFramePr>
          <p:cNvPr id="117555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5469936"/>
              </p:ext>
            </p:extLst>
          </p:nvPr>
        </p:nvGraphicFramePr>
        <p:xfrm>
          <a:off x="990600" y="2309813"/>
          <a:ext cx="7848600" cy="340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4" name="VISIO" r:id="rId6" imgW="4843440" imgH="2101320" progId="Visio.Drawing.6">
                  <p:embed/>
                </p:oleObj>
              </mc:Choice>
              <mc:Fallback>
                <p:oleObj name="VISIO" r:id="rId6" imgW="4843440" imgH="210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09813"/>
                        <a:ext cx="7848600" cy="340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Memory Read</a:t>
            </a:r>
          </a:p>
        </p:txBody>
      </p:sp>
    </p:spTree>
    <p:extLst>
      <p:ext uri="{BB962C8B-B14F-4D97-AF65-F5344CB8AC3E}">
        <p14:creationId xmlns:p14="http://schemas.microsoft.com/office/powerpoint/2010/main" val="275076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848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STEP 6:</a:t>
            </a:r>
            <a:r>
              <a:rPr lang="en-US" dirty="0"/>
              <a:t> Determine address of next instruction</a:t>
            </a:r>
          </a:p>
        </p:txBody>
      </p:sp>
      <p:graphicFrame>
        <p:nvGraphicFramePr>
          <p:cNvPr id="117658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8705024"/>
              </p:ext>
            </p:extLst>
          </p:nvPr>
        </p:nvGraphicFramePr>
        <p:xfrm>
          <a:off x="1066800" y="2076450"/>
          <a:ext cx="78486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8" name="VISIO" r:id="rId6" imgW="5044320" imgH="2143080" progId="Visio.Drawing.6">
                  <p:embed/>
                </p:oleObj>
              </mc:Choice>
              <mc:Fallback>
                <p:oleObj name="VISIO" r:id="rId6" imgW="5044320" imgH="214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76450"/>
                        <a:ext cx="784860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PC Increment</a:t>
            </a:r>
          </a:p>
        </p:txBody>
      </p:sp>
    </p:spTree>
    <p:extLst>
      <p:ext uri="{BB962C8B-B14F-4D97-AF65-F5344CB8AC3E}">
        <p14:creationId xmlns:p14="http://schemas.microsoft.com/office/powerpoint/2010/main" val="2848624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Write data in </a:t>
            </a:r>
            <a:r>
              <a:rPr lang="en-US" dirty="0" err="1">
                <a:latin typeface="Courier New" pitchFamily="49" charset="0"/>
              </a:rPr>
              <a:t>rt</a:t>
            </a:r>
            <a:r>
              <a:rPr lang="en-US" dirty="0"/>
              <a:t> to memory</a:t>
            </a:r>
          </a:p>
        </p:txBody>
      </p:sp>
      <p:graphicFrame>
        <p:nvGraphicFramePr>
          <p:cNvPr id="117760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4587300"/>
              </p:ext>
            </p:extLst>
          </p:nvPr>
        </p:nvGraphicFramePr>
        <p:xfrm>
          <a:off x="990600" y="2163763"/>
          <a:ext cx="8001000" cy="339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2" name="VISIO" r:id="rId6" imgW="5044320" imgH="2143080" progId="Visio.Drawing.6">
                  <p:embed/>
                </p:oleObj>
              </mc:Choice>
              <mc:Fallback>
                <p:oleObj name="VISIO" r:id="rId6" imgW="5044320" imgH="214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3763"/>
                        <a:ext cx="8001000" cy="339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3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3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3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sw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251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Read from </a:t>
            </a:r>
            <a:r>
              <a:rPr lang="en-US" sz="2400" dirty="0" err="1">
                <a:latin typeface="Courier New" pitchFamily="49" charset="0"/>
              </a:rPr>
              <a:t>rs</a:t>
            </a:r>
            <a:r>
              <a:rPr lang="en-US" sz="2400" dirty="0"/>
              <a:t> and </a:t>
            </a:r>
            <a:r>
              <a:rPr lang="en-US" sz="2400" dirty="0" err="1">
                <a:latin typeface="Courier New" pitchFamily="49" charset="0"/>
              </a:rPr>
              <a:t>rt</a:t>
            </a:r>
            <a:endParaRPr lang="en-US" sz="24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Write </a:t>
            </a:r>
            <a:r>
              <a:rPr lang="en-US" sz="2400" i="1" dirty="0" err="1"/>
              <a:t>ALUResult</a:t>
            </a:r>
            <a:r>
              <a:rPr lang="en-US" sz="24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Write to </a:t>
            </a:r>
            <a:r>
              <a:rPr lang="en-US" sz="2400" dirty="0" err="1">
                <a:latin typeface="Courier New" pitchFamily="49" charset="0"/>
              </a:rPr>
              <a:t>rd</a:t>
            </a:r>
            <a:r>
              <a:rPr lang="en-US" sz="2400" dirty="0"/>
              <a:t> (instead of </a:t>
            </a:r>
            <a:r>
              <a:rPr lang="en-US" sz="2400" dirty="0" err="1">
                <a:latin typeface="Courier New" pitchFamily="49" charset="0"/>
              </a:rPr>
              <a:t>rt</a:t>
            </a:r>
            <a:r>
              <a:rPr lang="en-US" sz="2400" dirty="0"/>
              <a:t>)</a:t>
            </a:r>
          </a:p>
        </p:txBody>
      </p:sp>
      <p:graphicFrame>
        <p:nvGraphicFramePr>
          <p:cNvPr id="1178629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22034808"/>
              </p:ext>
            </p:extLst>
          </p:nvPr>
        </p:nvGraphicFramePr>
        <p:xfrm>
          <a:off x="990600" y="2549525"/>
          <a:ext cx="8077200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7" name="VISIO" r:id="rId6" imgW="5101560" imgH="2143080" progId="Visio.Drawing.6">
                  <p:embed/>
                </p:oleObj>
              </mc:Choice>
              <mc:Fallback>
                <p:oleObj name="VISIO" r:id="rId6" imgW="5101560" imgH="214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49525"/>
                        <a:ext cx="8077200" cy="339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: R-Type</a:t>
            </a:r>
          </a:p>
        </p:txBody>
      </p:sp>
    </p:spTree>
    <p:extLst>
      <p:ext uri="{BB962C8B-B14F-4D97-AF65-F5344CB8AC3E}">
        <p14:creationId xmlns:p14="http://schemas.microsoft.com/office/powerpoint/2010/main" val="27367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Determine whether values in </a:t>
            </a:r>
            <a:r>
              <a:rPr lang="en-US" sz="2400" dirty="0" err="1">
                <a:latin typeface="Courier New" pitchFamily="49" charset="0"/>
              </a:rPr>
              <a:t>rs</a:t>
            </a:r>
            <a:r>
              <a:rPr lang="en-US" sz="2400" dirty="0"/>
              <a:t> and </a:t>
            </a:r>
            <a:r>
              <a:rPr lang="en-US" sz="2400" dirty="0" err="1">
                <a:latin typeface="Courier New" pitchFamily="49" charset="0"/>
              </a:rPr>
              <a:t>rt</a:t>
            </a:r>
            <a:r>
              <a:rPr lang="en-US" sz="2400" dirty="0"/>
              <a:t> are equal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Calculate branch target address: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   BTA = (sign-extended immediate &lt;&lt; 2) + (PC+4)</a:t>
            </a:r>
          </a:p>
        </p:txBody>
      </p:sp>
      <p:graphicFrame>
        <p:nvGraphicFramePr>
          <p:cNvPr id="117965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83569639"/>
              </p:ext>
            </p:extLst>
          </p:nvPr>
        </p:nvGraphicFramePr>
        <p:xfrm>
          <a:off x="990600" y="2514600"/>
          <a:ext cx="77724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1" name="VISIO" r:id="rId6" imgW="5216040" imgH="2314440" progId="Visio.Drawing.6">
                  <p:embed/>
                </p:oleObj>
              </mc:Choice>
              <mc:Fallback>
                <p:oleObj name="VISIO" r:id="rId6" imgW="5216040" imgH="2314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14600"/>
                        <a:ext cx="7772400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9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75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3365677"/>
              </p:ext>
            </p:extLst>
          </p:nvPr>
        </p:nvGraphicFramePr>
        <p:xfrm>
          <a:off x="838200" y="1149350"/>
          <a:ext cx="838200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5" name="VISIO" r:id="rId7" imgW="5158800" imgH="2873520" progId="Visio.Drawing.6">
                  <p:embed/>
                </p:oleObj>
              </mc:Choice>
              <mc:Fallback>
                <p:oleObj name="VISIO" r:id="rId7" imgW="5158800" imgH="28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9350"/>
                        <a:ext cx="8382000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74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Processor</a:t>
            </a:r>
          </a:p>
        </p:txBody>
      </p:sp>
    </p:spTree>
    <p:extLst>
      <p:ext uri="{BB962C8B-B14F-4D97-AF65-F5344CB8AC3E}">
        <p14:creationId xmlns:p14="http://schemas.microsoft.com/office/powerpoint/2010/main" val="37897052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7 :: Topics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7389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Introduction</a:t>
            </a:r>
            <a:endParaRPr lang="en-US" dirty="0"/>
          </a:p>
          <a:p>
            <a:r>
              <a:rPr lang="en-US" b="1" dirty="0"/>
              <a:t>Performance Analysis</a:t>
            </a:r>
          </a:p>
          <a:p>
            <a:r>
              <a:rPr lang="en-US" b="1" dirty="0"/>
              <a:t>Single-Cycle Processor</a:t>
            </a:r>
          </a:p>
          <a:p>
            <a:r>
              <a:rPr lang="en-US" b="1" dirty="0" err="1"/>
              <a:t>Multicycle</a:t>
            </a:r>
            <a:r>
              <a:rPr lang="en-US" b="1" dirty="0"/>
              <a:t> Processor</a:t>
            </a:r>
          </a:p>
          <a:p>
            <a:r>
              <a:rPr lang="en-US" b="1" dirty="0"/>
              <a:t>Pipelined Processor</a:t>
            </a:r>
          </a:p>
          <a:p>
            <a:r>
              <a:rPr lang="en-US" b="1" dirty="0"/>
              <a:t>Exceptions</a:t>
            </a:r>
          </a:p>
          <a:p>
            <a:r>
              <a:rPr lang="en-US" b="1" dirty="0"/>
              <a:t>Advanced Microarchitecture</a:t>
            </a:r>
            <a:endParaRPr lang="en-US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38" y="1102387"/>
            <a:ext cx="1719062" cy="46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846" name="Object 6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3777342"/>
              </p:ext>
            </p:extLst>
          </p:nvPr>
        </p:nvGraphicFramePr>
        <p:xfrm>
          <a:off x="2057400" y="1219200"/>
          <a:ext cx="5029200" cy="499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9" name="Visio" r:id="rId8" imgW="1823176" imgH="1810804" progId="Visio.Drawing.11">
                  <p:embed/>
                </p:oleObj>
              </mc:Choice>
              <mc:Fallback>
                <p:oleObj name="Visio" r:id="rId8" imgW="1823176" imgH="18108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19200"/>
                        <a:ext cx="5029200" cy="4991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</a:t>
            </a:r>
          </a:p>
        </p:txBody>
      </p:sp>
    </p:spTree>
    <p:extLst>
      <p:ext uri="{BB962C8B-B14F-4D97-AF65-F5344CB8AC3E}">
        <p14:creationId xmlns:p14="http://schemas.microsoft.com/office/powerpoint/2010/main" val="17126439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226756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0413133"/>
              </p:ext>
            </p:extLst>
          </p:nvPr>
        </p:nvGraphicFramePr>
        <p:xfrm>
          <a:off x="1527175" y="1752600"/>
          <a:ext cx="29686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3" name="VISIO" r:id="rId7" imgW="640440" imgH="707040" progId="Visio.Drawing.6">
                  <p:embed/>
                </p:oleObj>
              </mc:Choice>
              <mc:Fallback>
                <p:oleObj name="VISIO" r:id="rId7" imgW="640440" imgH="707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752600"/>
                        <a:ext cx="29686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57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25140284"/>
              </p:ext>
            </p:extLst>
          </p:nvPr>
        </p:nvGraphicFramePr>
        <p:xfrm>
          <a:off x="5486400" y="1371600"/>
          <a:ext cx="2743200" cy="428625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&amp;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|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+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&amp; ~B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| ~B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-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ALU</a:t>
            </a:r>
          </a:p>
        </p:txBody>
      </p:sp>
    </p:spTree>
    <p:extLst>
      <p:ext uri="{BB962C8B-B14F-4D97-AF65-F5344CB8AC3E}">
        <p14:creationId xmlns:p14="http://schemas.microsoft.com/office/powerpoint/2010/main" val="1589413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7780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6021116"/>
              </p:ext>
            </p:extLst>
          </p:nvPr>
        </p:nvGraphicFramePr>
        <p:xfrm>
          <a:off x="2438400" y="914400"/>
          <a:ext cx="5181600" cy="543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8" name="VISIO" r:id="rId6" imgW="2663640" imgH="2794320" progId="Visio.Drawing.6">
                  <p:embed/>
                </p:oleObj>
              </mc:Choice>
              <mc:Fallback>
                <p:oleObj name="VISIO" r:id="rId6" imgW="2663640" imgH="2794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5181600" cy="5434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777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ALU</a:t>
            </a:r>
          </a:p>
        </p:txBody>
      </p:sp>
    </p:spTree>
    <p:extLst>
      <p:ext uri="{BB962C8B-B14F-4D97-AF65-F5344CB8AC3E}">
        <p14:creationId xmlns:p14="http://schemas.microsoft.com/office/powerpoint/2010/main" val="14238178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928" name="Group 64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0760407"/>
              </p:ext>
            </p:extLst>
          </p:nvPr>
        </p:nvGraphicFramePr>
        <p:xfrm>
          <a:off x="2819400" y="1066800"/>
          <a:ext cx="3429000" cy="1981200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ALUOp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Look at Funct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88890" name="Group 26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1300025"/>
              </p:ext>
            </p:extLst>
          </p:nvPr>
        </p:nvGraphicFramePr>
        <p:xfrm>
          <a:off x="1790700" y="3230880"/>
          <a:ext cx="5562600" cy="316992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ALUOp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2:0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 (Add)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 (Subtract)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100000 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 (Add)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100010 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sub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 (Subtract)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100100 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 (And)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100101 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 (Or)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 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slt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 (SLT)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88887" name="Rectangle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8888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8889" name="Rectangle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Unit: ALU Decoder</a:t>
            </a:r>
          </a:p>
        </p:txBody>
      </p:sp>
    </p:spTree>
    <p:extLst>
      <p:ext uri="{BB962C8B-B14F-4D97-AF65-F5344CB8AC3E}">
        <p14:creationId xmlns:p14="http://schemas.microsoft.com/office/powerpoint/2010/main" val="17389856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9976" name="Group 88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70406"/>
              </p:ext>
            </p:extLst>
          </p:nvPr>
        </p:nvGraphicFramePr>
        <p:xfrm>
          <a:off x="914400" y="1219200"/>
          <a:ext cx="8153400" cy="2184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89961" name="Object 73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66673733"/>
              </p:ext>
            </p:extLst>
          </p:nvPr>
        </p:nvGraphicFramePr>
        <p:xfrm>
          <a:off x="1905000" y="3429000"/>
          <a:ext cx="55626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1" name="VISIO" r:id="rId9" imgW="5158800" imgH="2873520" progId="Visio.Drawing.6">
                  <p:embed/>
                </p:oleObj>
              </mc:Choice>
              <mc:Fallback>
                <p:oleObj name="VISIO" r:id="rId9" imgW="5158800" imgH="28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29000"/>
                        <a:ext cx="55626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989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Unit Main Decoder</a:t>
            </a:r>
          </a:p>
        </p:txBody>
      </p:sp>
    </p:spTree>
    <p:extLst>
      <p:ext uri="{BB962C8B-B14F-4D97-AF65-F5344CB8AC3E}">
        <p14:creationId xmlns:p14="http://schemas.microsoft.com/office/powerpoint/2010/main" val="106751258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5030672"/>
              </p:ext>
            </p:extLst>
          </p:nvPr>
        </p:nvGraphicFramePr>
        <p:xfrm>
          <a:off x="838200" y="1675756"/>
          <a:ext cx="8229600" cy="2225684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8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Unit: Main Decoder</a:t>
            </a:r>
          </a:p>
        </p:txBody>
      </p:sp>
    </p:spTree>
    <p:extLst>
      <p:ext uri="{BB962C8B-B14F-4D97-AF65-F5344CB8AC3E}">
        <p14:creationId xmlns:p14="http://schemas.microsoft.com/office/powerpoint/2010/main" val="40048767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1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8736338"/>
              </p:ext>
            </p:extLst>
          </p:nvPr>
        </p:nvGraphicFramePr>
        <p:xfrm>
          <a:off x="914400" y="1370013"/>
          <a:ext cx="8229600" cy="465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5" name="VISIO" r:id="rId6" imgW="5216400" imgH="2949120" progId="Visio.Drawing.6">
                  <p:embed/>
                </p:oleObj>
              </mc:Choice>
              <mc:Fallback>
                <p:oleObj name="VISIO" r:id="rId6" imgW="5216400" imgH="2949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0013"/>
                        <a:ext cx="8229600" cy="4652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013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6054777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092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9086771"/>
              </p:ext>
            </p:extLst>
          </p:nvPr>
        </p:nvGraphicFramePr>
        <p:xfrm>
          <a:off x="762000" y="1219200"/>
          <a:ext cx="838200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9" name="VISIO" r:id="rId8" imgW="5158800" imgH="2873520" progId="Visio.Drawing.6">
                  <p:embed/>
                </p:oleObj>
              </mc:Choice>
              <mc:Fallback>
                <p:oleObj name="VISIO" r:id="rId8" imgW="5158800" imgH="28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8382000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091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5791200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No change to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datapath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09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965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4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370598"/>
              </p:ext>
            </p:extLst>
          </p:nvPr>
        </p:nvGraphicFramePr>
        <p:xfrm>
          <a:off x="914402" y="1397503"/>
          <a:ext cx="8133804" cy="3835902"/>
        </p:xfrm>
        <a:graphic>
          <a:graphicData uri="http://schemas.openxmlformats.org/drawingml/2006/table">
            <a:tbl>
              <a:tblPr/>
              <a:tblGrid>
                <a:gridCol w="99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89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9504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50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50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Unit: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112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4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8820051"/>
              </p:ext>
            </p:extLst>
          </p:nvPr>
        </p:nvGraphicFramePr>
        <p:xfrm>
          <a:off x="914402" y="1397503"/>
          <a:ext cx="8133804" cy="3835902"/>
        </p:xfrm>
        <a:graphic>
          <a:graphicData uri="http://schemas.openxmlformats.org/drawingml/2006/table">
            <a:tbl>
              <a:tblPr/>
              <a:tblGrid>
                <a:gridCol w="99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89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9504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50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50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Unit: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447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5181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Microarchitecture: </a:t>
            </a:r>
            <a:r>
              <a:rPr lang="en-US" dirty="0"/>
              <a:t>how to implement an architecture in hardware</a:t>
            </a:r>
          </a:p>
          <a:p>
            <a:pPr>
              <a:lnSpc>
                <a:spcPct val="90000"/>
              </a:lnSpc>
            </a:pPr>
            <a:r>
              <a:rPr lang="en-US" dirty="0"/>
              <a:t>Processor:</a:t>
            </a:r>
          </a:p>
          <a:p>
            <a:pPr lvl="1">
              <a:lnSpc>
                <a:spcPct val="90000"/>
              </a:lnSpc>
            </a:pPr>
            <a:r>
              <a:rPr lang="en-US" sz="2600" b="1" dirty="0" err="1">
                <a:solidFill>
                  <a:schemeClr val="accent1"/>
                </a:solidFill>
              </a:rPr>
              <a:t>Datapath</a:t>
            </a:r>
            <a:r>
              <a:rPr lang="en-US" sz="2600" b="1" dirty="0">
                <a:solidFill>
                  <a:schemeClr val="accent1"/>
                </a:solidFill>
              </a:rPr>
              <a:t>: </a:t>
            </a:r>
            <a:r>
              <a:rPr lang="en-US" sz="2600" dirty="0"/>
              <a:t>functional blocks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chemeClr val="accent1"/>
                </a:solidFill>
              </a:rPr>
              <a:t>Control: </a:t>
            </a:r>
            <a:r>
              <a:rPr lang="en-US" sz="2600" dirty="0"/>
              <a:t>control signals</a:t>
            </a:r>
          </a:p>
        </p:txBody>
      </p:sp>
      <p:graphicFrame>
        <p:nvGraphicFramePr>
          <p:cNvPr id="75776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6921500" y="1219200"/>
          <a:ext cx="22225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0" name="VISIO" r:id="rId6" imgW="1866600" imgH="4161600" progId="Visio.Drawing.6">
                  <p:embed/>
                </p:oleObj>
              </mc:Choice>
              <mc:Fallback>
                <p:oleObj name="VISIO" r:id="rId6" imgW="1866600" imgH="4161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1219200"/>
                        <a:ext cx="22225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78569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2968" name="Object 8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2081358"/>
              </p:ext>
            </p:extLst>
          </p:nvPr>
        </p:nvGraphicFramePr>
        <p:xfrm>
          <a:off x="990600" y="1447800"/>
          <a:ext cx="80772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3" name="VISIO" r:id="rId7" imgW="5587200" imgH="3225240" progId="Visio.Drawing.6">
                  <p:embed/>
                </p:oleObj>
              </mc:Choice>
              <mc:Fallback>
                <p:oleObj name="VISIO" r:id="rId7" imgW="5587200" imgH="3225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8077200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296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2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8242148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7184" name="Group 9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035127"/>
              </p:ext>
            </p:extLst>
          </p:nvPr>
        </p:nvGraphicFramePr>
        <p:xfrm>
          <a:off x="914401" y="1447801"/>
          <a:ext cx="8153399" cy="3886198"/>
        </p:xfrm>
        <a:graphic>
          <a:graphicData uri="http://schemas.openxmlformats.org/drawingml/2006/table">
            <a:tbl>
              <a:tblPr/>
              <a:tblGrid>
                <a:gridCol w="92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3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6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2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84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Jump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9709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70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70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Unit: Main Decoder</a:t>
            </a:r>
          </a:p>
        </p:txBody>
      </p:sp>
    </p:spTree>
    <p:extLst>
      <p:ext uri="{BB962C8B-B14F-4D97-AF65-F5344CB8AC3E}">
        <p14:creationId xmlns:p14="http://schemas.microsoft.com/office/powerpoint/2010/main" val="326421920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7184" name="Group 9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0085883"/>
              </p:ext>
            </p:extLst>
          </p:nvPr>
        </p:nvGraphicFramePr>
        <p:xfrm>
          <a:off x="914401" y="1447801"/>
          <a:ext cx="8153399" cy="3886198"/>
        </p:xfrm>
        <a:graphic>
          <a:graphicData uri="http://schemas.openxmlformats.org/drawingml/2006/table">
            <a:tbl>
              <a:tblPr/>
              <a:tblGrid>
                <a:gridCol w="92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3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6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2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84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Jump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970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70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Unit: Main Decoder</a:t>
            </a:r>
          </a:p>
        </p:txBody>
      </p:sp>
    </p:spTree>
    <p:extLst>
      <p:ext uri="{BB962C8B-B14F-4D97-AF65-F5344CB8AC3E}">
        <p14:creationId xmlns:p14="http://schemas.microsoft.com/office/powerpoint/2010/main" val="24056227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82296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/>
              <a:t>Program Execution Time </a:t>
            </a:r>
          </a:p>
          <a:p>
            <a:pPr>
              <a:buFontTx/>
              <a:buNone/>
            </a:pPr>
            <a:r>
              <a:rPr lang="en-US" sz="2800" b="1" dirty="0"/>
              <a:t>      = (#instructions)(cycles/instruction)(seconds/cycle)</a:t>
            </a:r>
          </a:p>
          <a:p>
            <a:pPr>
              <a:buFontTx/>
              <a:buNone/>
            </a:pPr>
            <a:r>
              <a:rPr lang="en-US" sz="2800" b="1" dirty="0"/>
              <a:t>      = # instructions x CPI x </a:t>
            </a:r>
            <a:r>
              <a:rPr lang="en-US" sz="2800" b="1" i="1" dirty="0"/>
              <a:t>T</a:t>
            </a:r>
            <a:r>
              <a:rPr lang="en-US" sz="2800" b="1" i="1" baseline="-25000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692359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696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Single-cycle: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 err="1">
                <a:latin typeface="Courier New" pitchFamily="49" charset="0"/>
              </a:rPr>
              <a:t>lw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2 adders/ALUs &amp; 2 memories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Multicycle</a:t>
            </a:r>
            <a:r>
              <a:rPr lang="en-US" b="1" dirty="0"/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higher clock speed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simpler instructions run faster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reuse expensive hardware on multiple cycles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-  sequencing overhead paid many times</a:t>
            </a:r>
          </a:p>
          <a:p>
            <a:pPr>
              <a:lnSpc>
                <a:spcPct val="90000"/>
              </a:lnSpc>
            </a:pPr>
            <a:r>
              <a:rPr lang="en-US" b="1" dirty="0"/>
              <a:t>Same design steps: </a:t>
            </a:r>
            <a:r>
              <a:rPr lang="en-US" b="1" dirty="0" err="1"/>
              <a:t>datapath</a:t>
            </a:r>
            <a:r>
              <a:rPr lang="en-US" b="1" dirty="0"/>
              <a:t> &amp; 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MIPS Processor</a:t>
            </a:r>
          </a:p>
        </p:txBody>
      </p:sp>
    </p:spTree>
    <p:extLst>
      <p:ext uri="{BB962C8B-B14F-4D97-AF65-F5344CB8AC3E}">
        <p14:creationId xmlns:p14="http://schemas.microsoft.com/office/powerpoint/2010/main" val="1541174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21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1520550"/>
              </p:ext>
            </p:extLst>
          </p:nvPr>
        </p:nvGraphicFramePr>
        <p:xfrm>
          <a:off x="1385702" y="2209800"/>
          <a:ext cx="844409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2" name="VISIO" r:id="rId7" imgW="3258360" imgH="1058400" progId="Visio.Drawing.6">
                  <p:embed/>
                </p:oleObj>
              </mc:Choice>
              <mc:Fallback>
                <p:oleObj name="VISIO" r:id="rId7" imgW="3258360" imgH="1058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702" y="2209800"/>
                        <a:ext cx="8444098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2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2191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Replace Instruction and Data memories with a single unified memory – more realistic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State Elements</a:t>
            </a:r>
          </a:p>
        </p:txBody>
      </p:sp>
    </p:spTree>
    <p:extLst>
      <p:ext uri="{BB962C8B-B14F-4D97-AF65-F5344CB8AC3E}">
        <p14:creationId xmlns:p14="http://schemas.microsoft.com/office/powerpoint/2010/main" val="189035592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320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065801"/>
              </p:ext>
            </p:extLst>
          </p:nvPr>
        </p:nvGraphicFramePr>
        <p:xfrm>
          <a:off x="1066800" y="2286000"/>
          <a:ext cx="77724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6" name="VISIO" r:id="rId8" imgW="3864600" imgH="1358280" progId="Visio.Drawing.6">
                  <p:embed/>
                </p:oleObj>
              </mc:Choice>
              <mc:Fallback>
                <p:oleObj name="VISIO" r:id="rId8" imgW="3864600" imgH="135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7772400" cy="261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32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32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320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STEP 1: </a:t>
            </a:r>
            <a:r>
              <a:rPr lang="en-US" sz="3200" dirty="0">
                <a:latin typeface="Times New Roman" pitchFamily="18" charset="0"/>
                <a:cs typeface="Arial" charset="0"/>
              </a:rPr>
              <a:t>Fetch instruction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Instruction Fetch</a:t>
            </a:r>
          </a:p>
        </p:txBody>
      </p:sp>
    </p:spTree>
    <p:extLst>
      <p:ext uri="{BB962C8B-B14F-4D97-AF65-F5344CB8AC3E}">
        <p14:creationId xmlns:p14="http://schemas.microsoft.com/office/powerpoint/2010/main" val="241639085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525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4977269"/>
              </p:ext>
            </p:extLst>
          </p:nvPr>
        </p:nvGraphicFramePr>
        <p:xfrm>
          <a:off x="1066800" y="2263775"/>
          <a:ext cx="77724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1" name="VISIO" r:id="rId8" imgW="3864600" imgH="1358280" progId="Visio.Drawing.6">
                  <p:embed/>
                </p:oleObj>
              </mc:Choice>
              <mc:Fallback>
                <p:oleObj name="VISIO" r:id="rId8" imgW="3864600" imgH="135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63775"/>
                        <a:ext cx="7772400" cy="261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52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52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Register Read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STEP 2a: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Read source operands from RF</a:t>
            </a:r>
          </a:p>
        </p:txBody>
      </p:sp>
    </p:spTree>
    <p:extLst>
      <p:ext uri="{BB962C8B-B14F-4D97-AF65-F5344CB8AC3E}">
        <p14:creationId xmlns:p14="http://schemas.microsoft.com/office/powerpoint/2010/main" val="59711840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627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5757887"/>
              </p:ext>
            </p:extLst>
          </p:nvPr>
        </p:nvGraphicFramePr>
        <p:xfrm>
          <a:off x="990600" y="1828800"/>
          <a:ext cx="7772400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4" name="VISIO" r:id="rId8" imgW="3864600" imgH="1885320" progId="Visio.Drawing.6">
                  <p:embed/>
                </p:oleObj>
              </mc:Choice>
              <mc:Fallback>
                <p:oleObj name="VISIO" r:id="rId8" imgW="3864600" imgH="188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7772400" cy="362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62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62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Immediate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STEP 2b:</a:t>
            </a:r>
            <a:r>
              <a:rPr lang="en-US" dirty="0"/>
              <a:t> Sign-extend the immediate</a:t>
            </a:r>
          </a:p>
        </p:txBody>
      </p:sp>
    </p:spTree>
    <p:extLst>
      <p:ext uri="{BB962C8B-B14F-4D97-AF65-F5344CB8AC3E}">
        <p14:creationId xmlns:p14="http://schemas.microsoft.com/office/powerpoint/2010/main" val="416681830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2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1298968"/>
              </p:ext>
            </p:extLst>
          </p:nvPr>
        </p:nvGraphicFramePr>
        <p:xfrm>
          <a:off x="1143000" y="2435225"/>
          <a:ext cx="777240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7" name="VISIO" r:id="rId8" imgW="5557680" imgH="1885320" progId="Visio.Drawing.6">
                  <p:embed/>
                </p:oleObj>
              </mc:Choice>
              <mc:Fallback>
                <p:oleObj name="VISIO" r:id="rId8" imgW="5557680" imgH="188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5225"/>
                        <a:ext cx="7772400" cy="251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83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Address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STEP 3:</a:t>
            </a:r>
            <a:r>
              <a:rPr lang="en-US" dirty="0"/>
              <a:t> Compute the memory address</a:t>
            </a:r>
          </a:p>
        </p:txBody>
      </p:sp>
    </p:spTree>
    <p:extLst>
      <p:ext uri="{BB962C8B-B14F-4D97-AF65-F5344CB8AC3E}">
        <p14:creationId xmlns:p14="http://schemas.microsoft.com/office/powerpoint/2010/main" val="23853454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Multiple implementations for a single architecture: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Single-cycle:</a:t>
            </a:r>
            <a:r>
              <a:rPr lang="en-US" dirty="0"/>
              <a:t> Each instruction executes in a single cycle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chemeClr val="accent1"/>
                </a:solidFill>
              </a:rPr>
              <a:t>Multicycle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Each instruction is broken into series of shorter steps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Pipelined:</a:t>
            </a:r>
            <a:r>
              <a:rPr lang="en-US" dirty="0"/>
              <a:t> Each instruction broken up into series of steps &amp; multiple instructions execute at once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Microarchitecture</a:t>
            </a:r>
          </a:p>
        </p:txBody>
      </p:sp>
    </p:spTree>
    <p:extLst>
      <p:ext uri="{BB962C8B-B14F-4D97-AF65-F5344CB8AC3E}">
        <p14:creationId xmlns:p14="http://schemas.microsoft.com/office/powerpoint/2010/main" val="3061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34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6996085"/>
              </p:ext>
            </p:extLst>
          </p:nvPr>
        </p:nvGraphicFramePr>
        <p:xfrm>
          <a:off x="1066800" y="2406650"/>
          <a:ext cx="77724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1" name="VISIO" r:id="rId8" imgW="5557680" imgH="1929600" progId="Visio.Drawing.6">
                  <p:embed/>
                </p:oleObj>
              </mc:Choice>
              <mc:Fallback>
                <p:oleObj name="VISIO" r:id="rId8" imgW="5557680" imgH="1929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06650"/>
                        <a:ext cx="777240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3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9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8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8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800" dirty="0">
                <a:solidFill>
                  <a:schemeClr val="bg1"/>
                </a:solidFill>
                <a:latin typeface="+mj-lt"/>
              </a:rPr>
              <a:t> Memory Read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STEP 4:</a:t>
            </a:r>
            <a:r>
              <a:rPr lang="en-US" dirty="0"/>
              <a:t> Read data from memory</a:t>
            </a:r>
          </a:p>
        </p:txBody>
      </p:sp>
    </p:spTree>
    <p:extLst>
      <p:ext uri="{BB962C8B-B14F-4D97-AF65-F5344CB8AC3E}">
        <p14:creationId xmlns:p14="http://schemas.microsoft.com/office/powerpoint/2010/main" val="224760993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03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8788732"/>
              </p:ext>
            </p:extLst>
          </p:nvPr>
        </p:nvGraphicFramePr>
        <p:xfrm>
          <a:off x="1066800" y="2406650"/>
          <a:ext cx="77724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5" name="VISIO" r:id="rId8" imgW="5557680" imgH="1929600" progId="Visio.Drawing.6">
                  <p:embed/>
                </p:oleObj>
              </mc:Choice>
              <mc:Fallback>
                <p:oleObj name="VISIO" r:id="rId8" imgW="5557680" imgH="1929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06650"/>
                        <a:ext cx="777240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7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03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8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8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800" dirty="0">
                <a:solidFill>
                  <a:schemeClr val="bg1"/>
                </a:solidFill>
                <a:latin typeface="+mj-lt"/>
              </a:rPr>
              <a:t> Write Register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STEP 5:</a:t>
            </a:r>
            <a:r>
              <a:rPr lang="en-US" dirty="0"/>
              <a:t> Write data back to register file</a:t>
            </a:r>
          </a:p>
        </p:txBody>
      </p:sp>
    </p:spTree>
    <p:extLst>
      <p:ext uri="{BB962C8B-B14F-4D97-AF65-F5344CB8AC3E}">
        <p14:creationId xmlns:p14="http://schemas.microsoft.com/office/powerpoint/2010/main" val="76646990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139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524817"/>
              </p:ext>
            </p:extLst>
          </p:nvPr>
        </p:nvGraphicFramePr>
        <p:xfrm>
          <a:off x="990600" y="2370138"/>
          <a:ext cx="7772400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9" name="VISIO" r:id="rId8" imgW="5730120" imgH="2044080" progId="Visio.Drawing.6">
                  <p:embed/>
                </p:oleObj>
              </mc:Choice>
              <mc:Fallback>
                <p:oleObj name="VISIO" r:id="rId8" imgW="5730120" imgH="2044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70138"/>
                        <a:ext cx="7772400" cy="264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: Increment PC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STEP 6:</a:t>
            </a:r>
            <a:r>
              <a:rPr lang="en-US" dirty="0"/>
              <a:t> Increment PC</a:t>
            </a:r>
          </a:p>
        </p:txBody>
      </p:sp>
    </p:spTree>
    <p:extLst>
      <p:ext uri="{BB962C8B-B14F-4D97-AF65-F5344CB8AC3E}">
        <p14:creationId xmlns:p14="http://schemas.microsoft.com/office/powerpoint/2010/main" val="395420919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242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1392733"/>
              </p:ext>
            </p:extLst>
          </p:nvPr>
        </p:nvGraphicFramePr>
        <p:xfrm>
          <a:off x="820394" y="2446338"/>
          <a:ext cx="8247406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4" name="VISIO" r:id="rId8" imgW="5730120" imgH="2044080" progId="Visio.Drawing.6">
                  <p:embed/>
                </p:oleObj>
              </mc:Choice>
              <mc:Fallback>
                <p:oleObj name="VISIO" r:id="rId8" imgW="5730120" imgH="2044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94" y="2446338"/>
                        <a:ext cx="8247406" cy="281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24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2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242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Write data in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rt</a:t>
            </a:r>
            <a:r>
              <a:rPr lang="en-US" sz="3200" dirty="0">
                <a:latin typeface="Times New Roman" pitchFamily="18" charset="0"/>
                <a:cs typeface="Arial" charset="0"/>
              </a:rPr>
              <a:t> to 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sw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9120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446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6301155"/>
              </p:ext>
            </p:extLst>
          </p:nvPr>
        </p:nvGraphicFramePr>
        <p:xfrm>
          <a:off x="838200" y="2836863"/>
          <a:ext cx="8219464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8" name="VISIO" r:id="rId8" imgW="5730120" imgH="2044080" progId="Visio.Drawing.6">
                  <p:embed/>
                </p:oleObj>
              </mc:Choice>
              <mc:Fallback>
                <p:oleObj name="VISIO" r:id="rId8" imgW="5730120" imgH="2044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36863"/>
                        <a:ext cx="8219464" cy="280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44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447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Read from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rs</a:t>
            </a:r>
            <a:r>
              <a:rPr lang="en-US" sz="32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rt</a:t>
            </a:r>
            <a:endParaRPr lang="en-US" sz="32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Write </a:t>
            </a:r>
            <a:r>
              <a:rPr lang="en-US" sz="3200" i="1" dirty="0" err="1">
                <a:latin typeface="Times New Roman" pitchFamily="18" charset="0"/>
                <a:cs typeface="Arial" charset="0"/>
              </a:rPr>
              <a:t>ALUResult</a:t>
            </a:r>
            <a:r>
              <a:rPr lang="en-US" sz="3200" dirty="0">
                <a:latin typeface="Times New Roman" pitchFamily="18" charset="0"/>
                <a:cs typeface="Arial" charset="0"/>
              </a:rPr>
              <a:t> to register file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Write to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rd</a:t>
            </a:r>
            <a:r>
              <a:rPr lang="en-US" sz="3200" dirty="0">
                <a:latin typeface="Times New Roman" pitchFamily="18" charset="0"/>
                <a:cs typeface="Arial" charset="0"/>
              </a:rPr>
              <a:t> (instead of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rt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: R-Type</a:t>
            </a:r>
          </a:p>
        </p:txBody>
      </p:sp>
    </p:spTree>
    <p:extLst>
      <p:ext uri="{BB962C8B-B14F-4D97-AF65-F5344CB8AC3E}">
        <p14:creationId xmlns:p14="http://schemas.microsoft.com/office/powerpoint/2010/main" val="7701517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549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3989599"/>
              </p:ext>
            </p:extLst>
          </p:nvPr>
        </p:nvGraphicFramePr>
        <p:xfrm>
          <a:off x="762000" y="2209800"/>
          <a:ext cx="8534400" cy="303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2" name="VISIO" r:id="rId7" imgW="5886360" imgH="2187000" progId="Visio.Drawing.6">
                  <p:embed/>
                </p:oleObj>
              </mc:Choice>
              <mc:Fallback>
                <p:oleObj name="VISIO" r:id="rId7" imgW="5886360" imgH="2187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8534400" cy="3030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54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rs</a:t>
            </a:r>
            <a:r>
              <a:rPr lang="en-US" sz="3200" dirty="0">
                <a:latin typeface="Times New Roman" pitchFamily="18" charset="0"/>
                <a:cs typeface="Arial" charset="0"/>
              </a:rPr>
              <a:t> ==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rt</a:t>
            </a:r>
            <a:r>
              <a:rPr lang="en-US" sz="3200" dirty="0">
                <a:latin typeface="Times New Roman" pitchFamily="18" charset="0"/>
                <a:cs typeface="Arial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BTA = </a:t>
            </a:r>
            <a:r>
              <a:rPr lang="en-US" sz="2900" dirty="0">
                <a:latin typeface="Times New Roman" pitchFamily="18" charset="0"/>
                <a:cs typeface="Arial" charset="0"/>
              </a:rPr>
              <a:t>(sign-extended immediate &lt;&lt; 2) + (PC+4)</a:t>
            </a:r>
          </a:p>
        </p:txBody>
      </p:sp>
      <p:sp>
        <p:nvSpPr>
          <p:cNvPr id="12154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9869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06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0572704"/>
              </p:ext>
            </p:extLst>
          </p:nvPr>
        </p:nvGraphicFramePr>
        <p:xfrm>
          <a:off x="709230" y="1371600"/>
          <a:ext cx="8358570" cy="422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6" name="VISIO" r:id="rId7" imgW="5743440" imgH="2904480" progId="Visio.Drawing.6">
                  <p:embed/>
                </p:oleObj>
              </mc:Choice>
              <mc:Fallback>
                <p:oleObj name="VISIO" r:id="rId7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30" y="1371600"/>
                        <a:ext cx="8358570" cy="422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06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71949041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266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0956771"/>
              </p:ext>
            </p:extLst>
          </p:nvPr>
        </p:nvGraphicFramePr>
        <p:xfrm>
          <a:off x="1905000" y="1174750"/>
          <a:ext cx="5562600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0" name="VISIO" r:id="rId7" imgW="2135880" imgH="1990080" progId="Visio.Drawing.6">
                  <p:embed/>
                </p:oleObj>
              </mc:Choice>
              <mc:Fallback>
                <p:oleObj name="VISIO" r:id="rId7" imgW="2135880" imgH="1990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74750"/>
                        <a:ext cx="5562600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265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Control</a:t>
            </a:r>
          </a:p>
        </p:txBody>
      </p:sp>
    </p:spTree>
    <p:extLst>
      <p:ext uri="{BB962C8B-B14F-4D97-AF65-F5344CB8AC3E}">
        <p14:creationId xmlns:p14="http://schemas.microsoft.com/office/powerpoint/2010/main" val="33581780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3687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784770"/>
              </p:ext>
            </p:extLst>
          </p:nvPr>
        </p:nvGraphicFramePr>
        <p:xfrm>
          <a:off x="2362200" y="2422525"/>
          <a:ext cx="678180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0" name="VISIO" r:id="rId7" imgW="5743440" imgH="2916720" progId="Visio.Drawing.6">
                  <p:embed/>
                </p:oleObj>
              </mc:Choice>
              <mc:Fallback>
                <p:oleObj name="VISIO" r:id="rId7" imgW="5743440" imgH="2916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22525"/>
                        <a:ext cx="6781800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368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1293595"/>
              </p:ext>
            </p:extLst>
          </p:nvPr>
        </p:nvGraphicFramePr>
        <p:xfrm>
          <a:off x="685800" y="1295400"/>
          <a:ext cx="19050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1" name="VISIO" r:id="rId9" imgW="1066320" imgH="837720" progId="Visio.Drawing.6">
                  <p:embed/>
                </p:oleObj>
              </mc:Choice>
              <mc:Fallback>
                <p:oleObj name="VISIO" r:id="rId9" imgW="1066320" imgH="837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1905000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36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Fetch</a:t>
            </a:r>
          </a:p>
        </p:txBody>
      </p:sp>
    </p:spTree>
    <p:extLst>
      <p:ext uri="{BB962C8B-B14F-4D97-AF65-F5344CB8AC3E}">
        <p14:creationId xmlns:p14="http://schemas.microsoft.com/office/powerpoint/2010/main" val="108492917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347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0290468"/>
              </p:ext>
            </p:extLst>
          </p:nvPr>
        </p:nvGraphicFramePr>
        <p:xfrm>
          <a:off x="2362200" y="2346325"/>
          <a:ext cx="678180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4" name="VISIO" r:id="rId7" imgW="5743440" imgH="2916720" progId="Visio.Drawing.6">
                  <p:embed/>
                </p:oleObj>
              </mc:Choice>
              <mc:Fallback>
                <p:oleObj name="VISIO" r:id="rId7" imgW="5743440" imgH="2916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46325"/>
                        <a:ext cx="6781800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347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12122573"/>
              </p:ext>
            </p:extLst>
          </p:nvPr>
        </p:nvGraphicFramePr>
        <p:xfrm>
          <a:off x="685800" y="1322387"/>
          <a:ext cx="19050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5" name="VISIO" r:id="rId9" imgW="1066320" imgH="837720" progId="Visio.Drawing.6">
                  <p:embed/>
                </p:oleObj>
              </mc:Choice>
              <mc:Fallback>
                <p:oleObj name="VISIO" r:id="rId9" imgW="1066320" imgH="837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22387"/>
                        <a:ext cx="1905000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347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Fetch</a:t>
            </a:r>
          </a:p>
        </p:txBody>
      </p:sp>
    </p:spTree>
    <p:extLst>
      <p:ext uri="{BB962C8B-B14F-4D97-AF65-F5344CB8AC3E}">
        <p14:creationId xmlns:p14="http://schemas.microsoft.com/office/powerpoint/2010/main" val="42558730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9248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Program execution time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Execution Time = (#instructions)(cycles/instruction)(seconds/cycle)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500" dirty="0"/>
              <a:t>Definitions: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CPI: Cycles/instruction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clock period: seconds/cycle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IPC: instructions/cycle = IPC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Challenge is to satisfy constraints of: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Power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Performance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644406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4166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7874378"/>
              </p:ext>
            </p:extLst>
          </p:nvPr>
        </p:nvGraphicFramePr>
        <p:xfrm>
          <a:off x="762000" y="1152525"/>
          <a:ext cx="35814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8" name="VISIO" r:id="rId7" imgW="1980720" imgH="837720" progId="Visio.Drawing.6">
                  <p:embed/>
                </p:oleObj>
              </mc:Choice>
              <mc:Fallback>
                <p:oleObj name="VISIO" r:id="rId7" imgW="1980720" imgH="837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52525"/>
                        <a:ext cx="3581400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04460034"/>
              </p:ext>
            </p:extLst>
          </p:nvPr>
        </p:nvGraphicFramePr>
        <p:xfrm>
          <a:off x="1219200" y="2817813"/>
          <a:ext cx="6781800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9" name="VISIO" r:id="rId9" imgW="5743440" imgH="2904480" progId="Visio.Drawing.6">
                  <p:embed/>
                </p:oleObj>
              </mc:Choice>
              <mc:Fallback>
                <p:oleObj name="VISIO" r:id="rId9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17813"/>
                        <a:ext cx="6781800" cy="343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416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Decode</a:t>
            </a:r>
          </a:p>
        </p:txBody>
      </p:sp>
    </p:spTree>
    <p:extLst>
      <p:ext uri="{BB962C8B-B14F-4D97-AF65-F5344CB8AC3E}">
        <p14:creationId xmlns:p14="http://schemas.microsoft.com/office/powerpoint/2010/main" val="266018824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519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4910756"/>
              </p:ext>
            </p:extLst>
          </p:nvPr>
        </p:nvGraphicFramePr>
        <p:xfrm>
          <a:off x="685800" y="1066800"/>
          <a:ext cx="38100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2" name="VISIO" r:id="rId7" imgW="2381040" imgH="1866600" progId="Visio.Drawing.6">
                  <p:embed/>
                </p:oleObj>
              </mc:Choice>
              <mc:Fallback>
                <p:oleObj name="VISIO" r:id="rId7" imgW="2381040" imgH="1866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3810000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91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93213147"/>
              </p:ext>
            </p:extLst>
          </p:nvPr>
        </p:nvGraphicFramePr>
        <p:xfrm>
          <a:off x="1600200" y="2700337"/>
          <a:ext cx="7315200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3" name="VISIO" r:id="rId9" imgW="5743440" imgH="2904480" progId="Visio.Drawing.6">
                  <p:embed/>
                </p:oleObj>
              </mc:Choice>
              <mc:Fallback>
                <p:oleObj name="VISIO" r:id="rId9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00337"/>
                        <a:ext cx="7315200" cy="370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51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Address</a:t>
            </a:r>
          </a:p>
        </p:txBody>
      </p:sp>
    </p:spTree>
    <p:extLst>
      <p:ext uri="{BB962C8B-B14F-4D97-AF65-F5344CB8AC3E}">
        <p14:creationId xmlns:p14="http://schemas.microsoft.com/office/powerpoint/2010/main" val="186570259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2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7804029"/>
              </p:ext>
            </p:extLst>
          </p:nvPr>
        </p:nvGraphicFramePr>
        <p:xfrm>
          <a:off x="762000" y="1066800"/>
          <a:ext cx="38100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6" name="VISIO" r:id="rId7" imgW="2381040" imgH="1866600" progId="Visio.Drawing.6">
                  <p:embed/>
                </p:oleObj>
              </mc:Choice>
              <mc:Fallback>
                <p:oleObj name="VISIO" r:id="rId7" imgW="2381040" imgH="1866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3810000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2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59612185"/>
              </p:ext>
            </p:extLst>
          </p:nvPr>
        </p:nvGraphicFramePr>
        <p:xfrm>
          <a:off x="1752600" y="2547937"/>
          <a:ext cx="7315200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7" name="VISIO" r:id="rId9" imgW="5743440" imgH="2904480" progId="Visio.Drawing.6">
                  <p:embed/>
                </p:oleObj>
              </mc:Choice>
              <mc:Fallback>
                <p:oleObj name="VISIO" r:id="rId9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47937"/>
                        <a:ext cx="7315200" cy="370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2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Address</a:t>
            </a:r>
          </a:p>
        </p:txBody>
      </p:sp>
    </p:spTree>
    <p:extLst>
      <p:ext uri="{BB962C8B-B14F-4D97-AF65-F5344CB8AC3E}">
        <p14:creationId xmlns:p14="http://schemas.microsoft.com/office/powerpoint/2010/main" val="74633745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621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9327812"/>
              </p:ext>
            </p:extLst>
          </p:nvPr>
        </p:nvGraphicFramePr>
        <p:xfrm>
          <a:off x="1905000" y="1047750"/>
          <a:ext cx="5562600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4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47750"/>
                        <a:ext cx="5562600" cy="520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62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7509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826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753142"/>
              </p:ext>
            </p:extLst>
          </p:nvPr>
        </p:nvGraphicFramePr>
        <p:xfrm>
          <a:off x="1855574" y="1066800"/>
          <a:ext cx="5459626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8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574" y="1066800"/>
                        <a:ext cx="5459626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825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sw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6470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28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9573479"/>
              </p:ext>
            </p:extLst>
          </p:nvPr>
        </p:nvGraphicFramePr>
        <p:xfrm>
          <a:off x="1752600" y="1204913"/>
          <a:ext cx="5638800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2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04913"/>
                        <a:ext cx="5638800" cy="527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28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R-Type</a:t>
            </a:r>
          </a:p>
        </p:txBody>
      </p:sp>
    </p:spTree>
    <p:extLst>
      <p:ext uri="{BB962C8B-B14F-4D97-AF65-F5344CB8AC3E}">
        <p14:creationId xmlns:p14="http://schemas.microsoft.com/office/powerpoint/2010/main" val="135806332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309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236279"/>
              </p:ext>
            </p:extLst>
          </p:nvPr>
        </p:nvGraphicFramePr>
        <p:xfrm>
          <a:off x="1295400" y="1138238"/>
          <a:ext cx="57912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6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38238"/>
                        <a:ext cx="5791200" cy="541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03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1565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211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7551967"/>
              </p:ext>
            </p:extLst>
          </p:nvPr>
        </p:nvGraphicFramePr>
        <p:xfrm>
          <a:off x="1295400" y="995005"/>
          <a:ext cx="5943600" cy="555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0" name="VISIO" r:id="rId7" imgW="4035960" imgH="3773520" progId="Visio.Drawing.6">
                  <p:embed/>
                </p:oleObj>
              </mc:Choice>
              <mc:Fallback>
                <p:oleObj name="VISIO" r:id="rId7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95005"/>
                        <a:ext cx="5943600" cy="5558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21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21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Controller FSM</a:t>
            </a:r>
          </a:p>
        </p:txBody>
      </p:sp>
    </p:spTree>
    <p:extLst>
      <p:ext uri="{BB962C8B-B14F-4D97-AF65-F5344CB8AC3E}">
        <p14:creationId xmlns:p14="http://schemas.microsoft.com/office/powerpoint/2010/main" val="225037844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133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2635252"/>
              </p:ext>
            </p:extLst>
          </p:nvPr>
        </p:nvGraphicFramePr>
        <p:xfrm>
          <a:off x="1219200" y="1219200"/>
          <a:ext cx="6781800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94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81800" cy="517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13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513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0023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75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1014749"/>
              </p:ext>
            </p:extLst>
          </p:nvPr>
        </p:nvGraphicFramePr>
        <p:xfrm>
          <a:off x="1219200" y="1219200"/>
          <a:ext cx="6781800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8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81800" cy="517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757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175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029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Consider subset of MIPS instructions: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R-type instructions: </a:t>
            </a:r>
            <a:r>
              <a:rPr lang="en-US" sz="2600" dirty="0">
                <a:latin typeface="Courier New" pitchFamily="49" charset="0"/>
              </a:rPr>
              <a:t>and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or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add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sub</a:t>
            </a:r>
            <a:r>
              <a:rPr lang="en-US" sz="2600" dirty="0"/>
              <a:t>, </a:t>
            </a:r>
            <a:r>
              <a:rPr lang="en-US" sz="2600" dirty="0" err="1">
                <a:latin typeface="Courier New" pitchFamily="49" charset="0"/>
              </a:rPr>
              <a:t>slt</a:t>
            </a:r>
            <a:endParaRPr lang="en-US" sz="2600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/>
              <a:t>Memory instructions: </a:t>
            </a:r>
            <a:r>
              <a:rPr lang="en-US" sz="2600" dirty="0" err="1">
                <a:latin typeface="Courier New" pitchFamily="49" charset="0"/>
              </a:rPr>
              <a:t>lw</a:t>
            </a:r>
            <a:r>
              <a:rPr lang="en-US" sz="2600" dirty="0"/>
              <a:t>, </a:t>
            </a:r>
            <a:r>
              <a:rPr lang="en-US" sz="2600" dirty="0" err="1">
                <a:latin typeface="Courier New" pitchFamily="49" charset="0"/>
              </a:rPr>
              <a:t>sw</a:t>
            </a:r>
            <a:endParaRPr lang="en-US" sz="2600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/>
              <a:t>Branch instructions: </a:t>
            </a:r>
            <a:r>
              <a:rPr lang="en-US" sz="2600" dirty="0" err="1">
                <a:latin typeface="Courier New" pitchFamily="49" charset="0"/>
              </a:rPr>
              <a:t>beq</a:t>
            </a:r>
            <a:endParaRPr lang="en-US" sz="2600" dirty="0">
              <a:latin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MIPS Processor</a:t>
            </a:r>
          </a:p>
        </p:txBody>
      </p:sp>
    </p:spTree>
    <p:extLst>
      <p:ext uri="{BB962C8B-B14F-4D97-AF65-F5344CB8AC3E}">
        <p14:creationId xmlns:p14="http://schemas.microsoft.com/office/powerpoint/2010/main" val="11843486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235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3996478"/>
              </p:ext>
            </p:extLst>
          </p:nvPr>
        </p:nvGraphicFramePr>
        <p:xfrm>
          <a:off x="838200" y="1676400"/>
          <a:ext cx="830580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2" name="VISIO" r:id="rId7" imgW="5886360" imgH="2301120" progId="Visio.Drawing.6">
                  <p:embed/>
                </p:oleObj>
              </mc:Choice>
              <mc:Fallback>
                <p:oleObj name="VISIO" r:id="rId7" imgW="5886360" imgH="2301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8305800" cy="324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23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523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44361535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338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7813722"/>
              </p:ext>
            </p:extLst>
          </p:nvPr>
        </p:nvGraphicFramePr>
        <p:xfrm>
          <a:off x="1219200" y="1219200"/>
          <a:ext cx="6754812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6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54812" cy="514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533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36781874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962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7795696"/>
              </p:ext>
            </p:extLst>
          </p:nvPr>
        </p:nvGraphicFramePr>
        <p:xfrm>
          <a:off x="1219200" y="1219200"/>
          <a:ext cx="6754812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9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54812" cy="514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96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196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42432137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861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1034447"/>
              </p:ext>
            </p:extLst>
          </p:nvPr>
        </p:nvGraphicFramePr>
        <p:xfrm>
          <a:off x="838200" y="1143000"/>
          <a:ext cx="8458200" cy="488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2" name="VISIO" r:id="rId7" imgW="5587200" imgH="3225240" progId="Visio.Drawing.6">
                  <p:embed/>
                </p:oleObj>
              </mc:Choice>
              <mc:Fallback>
                <p:oleObj name="VISIO" r:id="rId7" imgW="5587200" imgH="3225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8458200" cy="488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86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Single-Cycle Processor</a:t>
            </a:r>
          </a:p>
        </p:txBody>
      </p:sp>
    </p:spTree>
    <p:extLst>
      <p:ext uri="{BB962C8B-B14F-4D97-AF65-F5344CB8AC3E}">
        <p14:creationId xmlns:p14="http://schemas.microsoft.com/office/powerpoint/2010/main" val="38790301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96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1655588"/>
              </p:ext>
            </p:extLst>
          </p:nvPr>
        </p:nvGraphicFramePr>
        <p:xfrm>
          <a:off x="838200" y="1219200"/>
          <a:ext cx="80010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6" name="VISIO" r:id="rId7" imgW="5844600" imgH="3361680" progId="Visio.Drawing.6">
                  <p:embed/>
                </p:oleObj>
              </mc:Choice>
              <mc:Fallback>
                <p:oleObj name="VISIO" r:id="rId7" imgW="5844600" imgH="3361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8001000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96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96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156019890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27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2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Temporal parallelism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Divide single-cycle processor into 5 stages: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Fetch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Decode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Execute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Memory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Times New Roman" pitchFamily="18" charset="0"/>
                <a:cs typeface="Arial" charset="0"/>
              </a:rPr>
              <a:t>Writeback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Add pipeline registers between stages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MIPS Processor</a:t>
            </a:r>
          </a:p>
        </p:txBody>
      </p:sp>
    </p:spTree>
    <p:extLst>
      <p:ext uri="{BB962C8B-B14F-4D97-AF65-F5344CB8AC3E}">
        <p14:creationId xmlns:p14="http://schemas.microsoft.com/office/powerpoint/2010/main" val="92933963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584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3370943"/>
              </p:ext>
            </p:extLst>
          </p:nvPr>
        </p:nvGraphicFramePr>
        <p:xfrm>
          <a:off x="819680" y="1219200"/>
          <a:ext cx="832432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0" name="VISIO" r:id="rId7" imgW="4961520" imgH="2768400" progId="Visio.Drawing.6">
                  <p:embed/>
                </p:oleObj>
              </mc:Choice>
              <mc:Fallback>
                <p:oleObj name="VISIO" r:id="rId7" imgW="4961520" imgH="2768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80" y="1219200"/>
                        <a:ext cx="8324320" cy="464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58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vs. Pipelined</a:t>
            </a:r>
          </a:p>
        </p:txBody>
      </p:sp>
    </p:spTree>
    <p:extLst>
      <p:ext uri="{BB962C8B-B14F-4D97-AF65-F5344CB8AC3E}">
        <p14:creationId xmlns:p14="http://schemas.microsoft.com/office/powerpoint/2010/main" val="28654428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536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1066754"/>
              </p:ext>
            </p:extLst>
          </p:nvPr>
        </p:nvGraphicFramePr>
        <p:xfrm>
          <a:off x="914400" y="1295400"/>
          <a:ext cx="807720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4" name="VISIO" r:id="rId7" imgW="5682960" imgH="2439720" progId="Visio.Drawing.6">
                  <p:embed/>
                </p:oleObj>
              </mc:Choice>
              <mc:Fallback>
                <p:oleObj name="VISIO" r:id="rId7" imgW="568296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8077200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536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53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Processor Abstraction</a:t>
            </a:r>
          </a:p>
        </p:txBody>
      </p:sp>
    </p:spTree>
    <p:extLst>
      <p:ext uri="{BB962C8B-B14F-4D97-AF65-F5344CB8AC3E}">
        <p14:creationId xmlns:p14="http://schemas.microsoft.com/office/powerpoint/2010/main" val="342906070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638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7458931"/>
              </p:ext>
            </p:extLst>
          </p:nvPr>
        </p:nvGraphicFramePr>
        <p:xfrm>
          <a:off x="1066800" y="1066800"/>
          <a:ext cx="6824663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8" name="VISIO" r:id="rId7" imgW="5572080" imgH="4357800" progId="Visio.Drawing.6">
                  <p:embed/>
                </p:oleObj>
              </mc:Choice>
              <mc:Fallback>
                <p:oleObj name="VISIO" r:id="rId7" imgW="5572080" imgH="4357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6824663" cy="533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638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63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&amp; Pipelined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80174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74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7817608"/>
              </p:ext>
            </p:extLst>
          </p:nvPr>
        </p:nvGraphicFramePr>
        <p:xfrm>
          <a:off x="685800" y="1423987"/>
          <a:ext cx="8458200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2" name="VISIO" r:id="rId8" imgW="5530320" imgH="2357280" progId="Visio.Drawing.6">
                  <p:embed/>
                </p:oleObj>
              </mc:Choice>
              <mc:Fallback>
                <p:oleObj name="VISIO" r:id="rId8" imgW="5530320" imgH="23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23987"/>
                        <a:ext cx="8458200" cy="360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74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74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741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5372100"/>
            <a:ext cx="8001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i="1" dirty="0" err="1">
                <a:latin typeface="Times New Roman" pitchFamily="18" charset="0"/>
                <a:cs typeface="Arial" charset="0"/>
              </a:rPr>
              <a:t>WriteReg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must arrive at same time as </a:t>
            </a:r>
            <a:r>
              <a:rPr lang="en-US" sz="3000" b="1" i="1" dirty="0">
                <a:latin typeface="Times New Roman" pitchFamily="18" charset="0"/>
                <a:cs typeface="Arial" charset="0"/>
              </a:rPr>
              <a:t>Result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Corrected Pipelined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1033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696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Determines everything about a processor: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32 registers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Architectural State</a:t>
            </a:r>
          </a:p>
        </p:txBody>
      </p:sp>
    </p:spTree>
    <p:extLst>
      <p:ext uri="{BB962C8B-B14F-4D97-AF65-F5344CB8AC3E}">
        <p14:creationId xmlns:p14="http://schemas.microsoft.com/office/powerpoint/2010/main" val="1981197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84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914221"/>
              </p:ext>
            </p:extLst>
          </p:nvPr>
        </p:nvGraphicFramePr>
        <p:xfrm>
          <a:off x="914400" y="1143000"/>
          <a:ext cx="8077200" cy="449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6" name="VISIO" r:id="rId8" imgW="5530320" imgH="3074760" progId="Visio.Drawing.6">
                  <p:embed/>
                </p:oleObj>
              </mc:Choice>
              <mc:Fallback>
                <p:oleObj name="VISIO" r:id="rId8" imgW="5530320" imgH="3074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8077200" cy="4490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84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8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5562600"/>
            <a:ext cx="716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Same control unit as single-cycle processor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Control delayed to proper pipeline stage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Pipelined Processor Control</a:t>
            </a:r>
          </a:p>
        </p:txBody>
      </p:sp>
    </p:spTree>
    <p:extLst>
      <p:ext uri="{BB962C8B-B14F-4D97-AF65-F5344CB8AC3E}">
        <p14:creationId xmlns:p14="http://schemas.microsoft.com/office/powerpoint/2010/main" val="205736950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7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/>
          <a:lstStyle/>
          <a:p>
            <a:r>
              <a:rPr lang="en-US" dirty="0"/>
              <a:t>When an instruction depends on result from instruction that hasn’t completed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hazard:</a:t>
            </a:r>
            <a:r>
              <a:rPr lang="en-US" dirty="0"/>
              <a:t> register value not yet written back to register file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Control hazard: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next instruction not decided yet (caused by branches)</a:t>
            </a:r>
          </a:p>
        </p:txBody>
      </p:sp>
      <p:sp>
        <p:nvSpPr>
          <p:cNvPr id="1300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04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04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Pipeline Hazards</a:t>
            </a:r>
          </a:p>
        </p:txBody>
      </p:sp>
    </p:spTree>
    <p:extLst>
      <p:ext uri="{BB962C8B-B14F-4D97-AF65-F5344CB8AC3E}">
        <p14:creationId xmlns:p14="http://schemas.microsoft.com/office/powerpoint/2010/main" val="265110608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687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7033394"/>
              </p:ext>
            </p:extLst>
          </p:nvPr>
        </p:nvGraphicFramePr>
        <p:xfrm>
          <a:off x="1143000" y="1371600"/>
          <a:ext cx="7772400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0" name="VISIO" r:id="rId8" imgW="4943520" imgH="1753920" progId="Visio.Drawing.6">
                  <p:embed/>
                </p:oleObj>
              </mc:Choice>
              <mc:Fallback>
                <p:oleObj name="VISIO" r:id="rId8" imgW="494352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772400" cy="263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68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68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68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Hazard</a:t>
            </a:r>
          </a:p>
        </p:txBody>
      </p:sp>
    </p:spTree>
    <p:extLst>
      <p:ext uri="{BB962C8B-B14F-4D97-AF65-F5344CB8AC3E}">
        <p14:creationId xmlns:p14="http://schemas.microsoft.com/office/powerpoint/2010/main" val="45014303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dirty="0"/>
              <a:t>Insert </a:t>
            </a:r>
            <a:r>
              <a:rPr lang="en-US" dirty="0" err="1">
                <a:latin typeface="Courier New" pitchFamily="49" charset="0"/>
              </a:rPr>
              <a:t>nop</a:t>
            </a:r>
            <a:r>
              <a:rPr lang="en-US" dirty="0" err="1"/>
              <a:t>s</a:t>
            </a:r>
            <a:r>
              <a:rPr lang="en-US" dirty="0"/>
              <a:t> in code at compile time</a:t>
            </a:r>
          </a:p>
          <a:p>
            <a:r>
              <a:rPr lang="en-US" dirty="0"/>
              <a:t>Rearrange code at compile time</a:t>
            </a:r>
          </a:p>
          <a:p>
            <a:r>
              <a:rPr lang="en-US" dirty="0"/>
              <a:t>Forward data at run time</a:t>
            </a:r>
          </a:p>
          <a:p>
            <a:r>
              <a:rPr lang="en-US" dirty="0"/>
              <a:t>Stall the processor at run time</a:t>
            </a:r>
          </a:p>
        </p:txBody>
      </p:sp>
      <p:sp>
        <p:nvSpPr>
          <p:cNvPr id="1320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0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0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Handling Data Hazards</a:t>
            </a:r>
          </a:p>
        </p:txBody>
      </p:sp>
    </p:spTree>
    <p:extLst>
      <p:ext uri="{BB962C8B-B14F-4D97-AF65-F5344CB8AC3E}">
        <p14:creationId xmlns:p14="http://schemas.microsoft.com/office/powerpoint/2010/main" val="89773083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884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2641552"/>
              </p:ext>
            </p:extLst>
          </p:nvPr>
        </p:nvGraphicFramePr>
        <p:xfrm>
          <a:off x="1066800" y="2362200"/>
          <a:ext cx="7772400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4" name="VISIO" r:id="rId9" imgW="5783040" imgH="2439720" progId="Visio.Drawing.6">
                  <p:embed/>
                </p:oleObj>
              </mc:Choice>
              <mc:Fallback>
                <p:oleObj name="VISIO" r:id="rId9" imgW="578304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7772400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88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88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4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Insert enough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nop</a:t>
            </a:r>
            <a:r>
              <a:rPr lang="en-US" sz="3000" dirty="0" err="1">
                <a:latin typeface="Times New Roman" pitchFamily="18" charset="0"/>
                <a:cs typeface="Arial" charset="0"/>
              </a:rPr>
              <a:t>s</a:t>
            </a:r>
            <a:r>
              <a:rPr lang="en-US" sz="3000" dirty="0">
                <a:latin typeface="Times New Roman" pitchFamily="18" charset="0"/>
                <a:cs typeface="Arial" charset="0"/>
              </a:rPr>
              <a:t> for result to be ready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Or move independent useful instructions forward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Compile-Time Hazard Elimination</a:t>
            </a:r>
          </a:p>
        </p:txBody>
      </p:sp>
    </p:spTree>
    <p:extLst>
      <p:ext uri="{BB962C8B-B14F-4D97-AF65-F5344CB8AC3E}">
        <p14:creationId xmlns:p14="http://schemas.microsoft.com/office/powerpoint/2010/main" val="241966015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51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7100976"/>
              </p:ext>
            </p:extLst>
          </p:nvPr>
        </p:nvGraphicFramePr>
        <p:xfrm>
          <a:off x="914400" y="1600200"/>
          <a:ext cx="8229600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8" name="VISIO" r:id="rId8" imgW="4943520" imgH="1753920" progId="Visio.Drawing.6">
                  <p:embed/>
                </p:oleObj>
              </mc:Choice>
              <mc:Fallback>
                <p:oleObj name="VISIO" r:id="rId8" imgW="494352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8229600" cy="291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5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Forwarding</a:t>
            </a:r>
          </a:p>
        </p:txBody>
      </p:sp>
    </p:spTree>
    <p:extLst>
      <p:ext uri="{BB962C8B-B14F-4D97-AF65-F5344CB8AC3E}">
        <p14:creationId xmlns:p14="http://schemas.microsoft.com/office/powerpoint/2010/main" val="108739205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2535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7586373"/>
              </p:ext>
            </p:extLst>
          </p:nvPr>
        </p:nvGraphicFramePr>
        <p:xfrm>
          <a:off x="838200" y="1147763"/>
          <a:ext cx="8153400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2" name="VISIO" r:id="rId8" imgW="6961320" imgH="4155480" progId="Visio.Drawing.6">
                  <p:embed/>
                </p:oleObj>
              </mc:Choice>
              <mc:Fallback>
                <p:oleObj name="VISIO" r:id="rId8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7763"/>
                        <a:ext cx="8153400" cy="48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25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253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Forwarding</a:t>
            </a:r>
          </a:p>
        </p:txBody>
      </p:sp>
    </p:spTree>
    <p:extLst>
      <p:ext uri="{BB962C8B-B14F-4D97-AF65-F5344CB8AC3E}">
        <p14:creationId xmlns:p14="http://schemas.microsoft.com/office/powerpoint/2010/main" val="412441022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5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066800"/>
            <a:ext cx="8382000" cy="4953000"/>
          </a:xfrm>
        </p:spPr>
        <p:txBody>
          <a:bodyPr>
            <a:noAutofit/>
          </a:bodyPr>
          <a:lstStyle/>
          <a:p>
            <a:r>
              <a:rPr lang="en-US" dirty="0"/>
              <a:t>Forward to Execute stage from either:</a:t>
            </a:r>
          </a:p>
          <a:p>
            <a:pPr lvl="1"/>
            <a:r>
              <a:rPr lang="en-US" sz="2600" dirty="0"/>
              <a:t>Memory stage or</a:t>
            </a:r>
          </a:p>
          <a:p>
            <a:pPr lvl="1"/>
            <a:r>
              <a:rPr lang="en-US" sz="2600" dirty="0" err="1"/>
              <a:t>Writeback</a:t>
            </a:r>
            <a:r>
              <a:rPr lang="en-US" sz="2600" dirty="0"/>
              <a:t> stage</a:t>
            </a:r>
            <a:endParaRPr lang="en-US" sz="3200" dirty="0"/>
          </a:p>
          <a:p>
            <a:r>
              <a:rPr lang="en-US" dirty="0"/>
              <a:t>Forwarding logic for </a:t>
            </a:r>
            <a:r>
              <a:rPr lang="en-US" i="1" dirty="0" err="1"/>
              <a:t>ForwardAE</a:t>
            </a:r>
            <a:r>
              <a:rPr lang="en-US" dirty="0"/>
              <a:t>: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1800" b="1" dirty="0">
                <a:latin typeface="Courier New" pitchFamily="49" charset="0"/>
              </a:rPr>
              <a:t>if      ((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!= 0) AND 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i="1" dirty="0" err="1">
                <a:latin typeface="Courier New" pitchFamily="49" charset="0"/>
              </a:rPr>
              <a:t>WriteRegM</a:t>
            </a:r>
            <a:r>
              <a:rPr lang="en-US" sz="1800" b="1" dirty="0">
                <a:latin typeface="Courier New" pitchFamily="49" charset="0"/>
              </a:rPr>
              <a:t>) AND </a:t>
            </a:r>
            <a:r>
              <a:rPr lang="en-US" sz="1800" b="1" i="1" dirty="0" err="1">
                <a:latin typeface="Courier New" pitchFamily="49" charset="0"/>
              </a:rPr>
              <a:t>RegWriteM</a:t>
            </a:r>
            <a:r>
              <a:rPr lang="en-US" sz="1800" b="1" dirty="0">
                <a:latin typeface="Courier New" pitchFamily="49" charset="0"/>
              </a:rPr>
              <a:t>)     </a:t>
            </a: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		then 	</a:t>
            </a:r>
            <a:r>
              <a:rPr lang="en-US" sz="1800" b="1" i="1" dirty="0" err="1">
                <a:solidFill>
                  <a:schemeClr val="accent1"/>
                </a:solidFill>
                <a:latin typeface="Courier New" pitchFamily="49" charset="0"/>
              </a:rPr>
              <a:t>ForwardAE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= 10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 if ((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!= 0) AND 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i="1" dirty="0" err="1">
                <a:latin typeface="Courier New" pitchFamily="49" charset="0"/>
              </a:rPr>
              <a:t>WriteRegW</a:t>
            </a:r>
            <a:r>
              <a:rPr lang="en-US" sz="1800" b="1" dirty="0">
                <a:latin typeface="Courier New" pitchFamily="49" charset="0"/>
              </a:rPr>
              <a:t>) AND </a:t>
            </a:r>
            <a:r>
              <a:rPr lang="en-US" sz="1800" b="1" i="1" dirty="0" err="1">
                <a:latin typeface="Courier New" pitchFamily="49" charset="0"/>
              </a:rPr>
              <a:t>RegWriteW</a:t>
            </a:r>
            <a:r>
              <a:rPr lang="en-US" sz="1800" b="1" dirty="0">
                <a:latin typeface="Courier New" pitchFamily="49" charset="0"/>
              </a:rPr>
              <a:t>) </a:t>
            </a: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		then 	</a:t>
            </a:r>
            <a:r>
              <a:rPr lang="en-US" sz="1800" b="1" i="1" dirty="0" err="1">
                <a:solidFill>
                  <a:schemeClr val="accent1"/>
                </a:solidFill>
                <a:latin typeface="Courier New" pitchFamily="49" charset="0"/>
              </a:rPr>
              <a:t>ForwardAE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= 01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	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	</a:t>
            </a:r>
            <a:r>
              <a:rPr lang="en-US" sz="1800" b="1" i="1" dirty="0" err="1">
                <a:solidFill>
                  <a:schemeClr val="accent1"/>
                </a:solidFill>
                <a:latin typeface="Courier New" pitchFamily="49" charset="0"/>
              </a:rPr>
              <a:t>ForwardAE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= 00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Forwarding logic for </a:t>
            </a:r>
            <a:r>
              <a:rPr lang="en-US" sz="2400" b="1" i="1" dirty="0" err="1"/>
              <a:t>ForwardBE</a:t>
            </a:r>
            <a:r>
              <a:rPr lang="en-US" sz="2400" b="1" dirty="0"/>
              <a:t> same, but replace </a:t>
            </a:r>
            <a:r>
              <a:rPr lang="en-US" sz="2400" b="1" i="1" dirty="0" err="1"/>
              <a:t>rsE</a:t>
            </a:r>
            <a:r>
              <a:rPr lang="en-US" sz="2400" b="1" dirty="0"/>
              <a:t> with </a:t>
            </a:r>
            <a:r>
              <a:rPr lang="en-US" sz="2400" b="1" i="1" dirty="0" err="1"/>
              <a:t>rtE</a:t>
            </a:r>
            <a:endParaRPr lang="en-US" sz="2400" b="1" dirty="0"/>
          </a:p>
        </p:txBody>
      </p:sp>
      <p:sp>
        <p:nvSpPr>
          <p:cNvPr id="1317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Forwarding</a:t>
            </a:r>
          </a:p>
        </p:txBody>
      </p:sp>
    </p:spTree>
    <p:extLst>
      <p:ext uri="{BB962C8B-B14F-4D97-AF65-F5344CB8AC3E}">
        <p14:creationId xmlns:p14="http://schemas.microsoft.com/office/powerpoint/2010/main" val="344414392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3559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914400" y="1600200"/>
          <a:ext cx="82296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5" name="VISIO" r:id="rId9" imgW="4943520" imgH="1753920" progId="Visio.Drawing.6">
                  <p:embed/>
                </p:oleObj>
              </mc:Choice>
              <mc:Fallback>
                <p:oleObj name="VISIO" r:id="rId9" imgW="494352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82296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35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35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Stalling</a:t>
            </a:r>
          </a:p>
        </p:txBody>
      </p:sp>
    </p:spTree>
    <p:extLst>
      <p:ext uri="{BB962C8B-B14F-4D97-AF65-F5344CB8AC3E}">
        <p14:creationId xmlns:p14="http://schemas.microsoft.com/office/powerpoint/2010/main" val="1706250618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458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834271"/>
              </p:ext>
            </p:extLst>
          </p:nvPr>
        </p:nvGraphicFramePr>
        <p:xfrm>
          <a:off x="914400" y="1676400"/>
          <a:ext cx="81534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0" name="VISIO" r:id="rId9" imgW="5225760" imgH="1753920" progId="Visio.Drawing.6">
                  <p:embed/>
                </p:oleObj>
              </mc:Choice>
              <mc:Fallback>
                <p:oleObj name="VISIO" r:id="rId9" imgW="522576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8153400" cy="27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45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45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Stalling</a:t>
            </a:r>
          </a:p>
        </p:txBody>
      </p:sp>
    </p:spTree>
    <p:extLst>
      <p:ext uri="{BB962C8B-B14F-4D97-AF65-F5344CB8AC3E}">
        <p14:creationId xmlns:p14="http://schemas.microsoft.com/office/powerpoint/2010/main" val="17881671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6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0271436"/>
              </p:ext>
            </p:extLst>
          </p:nvPr>
        </p:nvGraphicFramePr>
        <p:xfrm>
          <a:off x="762000" y="2026340"/>
          <a:ext cx="8534400" cy="239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5" name="VISIO" r:id="rId5" imgW="3486240" imgH="978840" progId="Visio.Drawing.6">
                  <p:embed/>
                </p:oleObj>
              </mc:Choice>
              <mc:Fallback>
                <p:oleObj name="VISIO" r:id="rId5" imgW="3486240" imgH="978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26340"/>
                        <a:ext cx="8534400" cy="239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MIPS State Elements</a:t>
            </a:r>
          </a:p>
        </p:txBody>
      </p:sp>
    </p:spTree>
    <p:extLst>
      <p:ext uri="{BB962C8B-B14F-4D97-AF65-F5344CB8AC3E}">
        <p14:creationId xmlns:p14="http://schemas.microsoft.com/office/powerpoint/2010/main" val="6556098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5608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3661493"/>
              </p:ext>
            </p:extLst>
          </p:nvPr>
        </p:nvGraphicFramePr>
        <p:xfrm>
          <a:off x="914400" y="1295400"/>
          <a:ext cx="8001000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4" name="VISIO" r:id="rId9" imgW="6961320" imgH="4155480" progId="Visio.Drawing.6">
                  <p:embed/>
                </p:oleObj>
              </mc:Choice>
              <mc:Fallback>
                <p:oleObj name="VISIO" r:id="rId9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8001000" cy="477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56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56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Stalling Hardware</a:t>
            </a:r>
          </a:p>
        </p:txBody>
      </p:sp>
    </p:spTree>
    <p:extLst>
      <p:ext uri="{BB962C8B-B14F-4D97-AF65-F5344CB8AC3E}">
        <p14:creationId xmlns:p14="http://schemas.microsoft.com/office/powerpoint/2010/main" val="389866293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1143000" y="1219200"/>
            <a:ext cx="8001000" cy="49530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 err="1">
                <a:latin typeface="Courier New" pitchFamily="49" charset="0"/>
              </a:rPr>
              <a:t>lwstall</a:t>
            </a:r>
            <a:r>
              <a:rPr lang="en-US" sz="2400" b="1" i="1" dirty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=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 ((</a:t>
            </a:r>
            <a:r>
              <a:rPr lang="en-US" sz="2400" b="1" i="1" dirty="0" err="1">
                <a:latin typeface="Courier New" pitchFamily="49" charset="0"/>
              </a:rPr>
              <a:t>rsD</a:t>
            </a:r>
            <a:r>
              <a:rPr lang="en-US" sz="2400" b="1" dirty="0">
                <a:latin typeface="Courier New" pitchFamily="49" charset="0"/>
              </a:rPr>
              <a:t>==</a:t>
            </a:r>
            <a:r>
              <a:rPr lang="en-US" sz="2400" b="1" i="1" dirty="0" err="1">
                <a:latin typeface="Courier New" pitchFamily="49" charset="0"/>
              </a:rPr>
              <a:t>rtE</a:t>
            </a:r>
            <a:r>
              <a:rPr lang="en-US" sz="2400" b="1" dirty="0">
                <a:latin typeface="Courier New" pitchFamily="49" charset="0"/>
              </a:rPr>
              <a:t>) OR (</a:t>
            </a:r>
            <a:r>
              <a:rPr lang="en-US" sz="2400" b="1" i="1" dirty="0" err="1">
                <a:latin typeface="Courier New" pitchFamily="49" charset="0"/>
              </a:rPr>
              <a:t>rtD</a:t>
            </a:r>
            <a:r>
              <a:rPr lang="en-US" sz="2400" b="1" dirty="0">
                <a:latin typeface="Courier New" pitchFamily="49" charset="0"/>
              </a:rPr>
              <a:t>==</a:t>
            </a:r>
            <a:r>
              <a:rPr lang="en-US" sz="2400" b="1" i="1" dirty="0" err="1">
                <a:latin typeface="Courier New" pitchFamily="49" charset="0"/>
              </a:rPr>
              <a:t>rtE</a:t>
            </a:r>
            <a:r>
              <a:rPr lang="en-US" sz="2400" b="1" dirty="0">
                <a:latin typeface="Courier New" pitchFamily="49" charset="0"/>
              </a:rPr>
              <a:t>)) AND </a:t>
            </a:r>
            <a:r>
              <a:rPr lang="en-US" sz="2400" b="1" i="1" dirty="0" err="1">
                <a:latin typeface="Courier New" pitchFamily="49" charset="0"/>
              </a:rPr>
              <a:t>MemtoRegE</a:t>
            </a:r>
            <a:endParaRPr lang="en-US" sz="2400" b="1" i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	</a:t>
            </a:r>
          </a:p>
          <a:p>
            <a:pPr>
              <a:buFontTx/>
              <a:buNone/>
            </a:pPr>
            <a:r>
              <a:rPr lang="en-US" sz="2400" b="1" i="1" dirty="0" err="1">
                <a:latin typeface="Courier New" pitchFamily="49" charset="0"/>
              </a:rPr>
              <a:t>StallF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i="1" dirty="0" err="1">
                <a:latin typeface="Courier New" pitchFamily="49" charset="0"/>
              </a:rPr>
              <a:t>StallD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i="1" dirty="0" err="1">
                <a:latin typeface="Courier New" pitchFamily="49" charset="0"/>
              </a:rPr>
              <a:t>FlushE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i="1" dirty="0" err="1">
                <a:latin typeface="Courier New" pitchFamily="49" charset="0"/>
              </a:rPr>
              <a:t>lwstall</a:t>
            </a:r>
            <a:endParaRPr lang="en-US" sz="2400" b="1" i="1" dirty="0">
              <a:latin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Stalling Logic</a:t>
            </a:r>
          </a:p>
        </p:txBody>
      </p:sp>
    </p:spTree>
    <p:extLst>
      <p:ext uri="{BB962C8B-B14F-4D97-AF65-F5344CB8AC3E}">
        <p14:creationId xmlns:p14="http://schemas.microsoft.com/office/powerpoint/2010/main" val="2277159698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32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86097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Courier New" pitchFamily="49" charset="0"/>
              </a:rPr>
              <a:t>beq</a:t>
            </a:r>
            <a:r>
              <a:rPr lang="en-US" b="1" dirty="0"/>
              <a:t>: </a:t>
            </a:r>
          </a:p>
          <a:p>
            <a:pPr lvl="1"/>
            <a:r>
              <a:rPr lang="en-US" sz="2600" dirty="0"/>
              <a:t>branch not determined until 4</a:t>
            </a:r>
            <a:r>
              <a:rPr lang="en-US" sz="2600" baseline="30000" dirty="0"/>
              <a:t>th</a:t>
            </a:r>
            <a:r>
              <a:rPr lang="en-US" sz="2600" dirty="0"/>
              <a:t> stage of pipeline</a:t>
            </a:r>
          </a:p>
          <a:p>
            <a:pPr lvl="1"/>
            <a:r>
              <a:rPr lang="en-US" sz="2600" dirty="0"/>
              <a:t>Instructions after branch fetched before branch occurs</a:t>
            </a:r>
          </a:p>
          <a:p>
            <a:pPr lvl="1"/>
            <a:r>
              <a:rPr lang="en-US" sz="2600" dirty="0"/>
              <a:t>These instructions must be flushed if branch happens</a:t>
            </a:r>
          </a:p>
          <a:p>
            <a:r>
              <a:rPr lang="en-US" b="1" dirty="0"/>
              <a:t>Branch </a:t>
            </a:r>
            <a:r>
              <a:rPr lang="en-US" b="1" dirty="0" err="1"/>
              <a:t>misprediction</a:t>
            </a:r>
            <a:r>
              <a:rPr lang="en-US" b="1" dirty="0"/>
              <a:t> penalty</a:t>
            </a:r>
          </a:p>
          <a:p>
            <a:pPr lvl="1"/>
            <a:r>
              <a:rPr lang="en-US" sz="2600" dirty="0"/>
              <a:t>number of instruction flushed when branch is taken</a:t>
            </a:r>
          </a:p>
          <a:p>
            <a:pPr lvl="1"/>
            <a:r>
              <a:rPr lang="en-US" sz="2600" dirty="0"/>
              <a:t>May be reduced by determining branch earlier</a:t>
            </a:r>
          </a:p>
        </p:txBody>
      </p:sp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Hazards</a:t>
            </a:r>
          </a:p>
        </p:txBody>
      </p:sp>
    </p:spTree>
    <p:extLst>
      <p:ext uri="{BB962C8B-B14F-4D97-AF65-F5344CB8AC3E}">
        <p14:creationId xmlns:p14="http://schemas.microsoft.com/office/powerpoint/2010/main" val="3681042940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994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432074"/>
              </p:ext>
            </p:extLst>
          </p:nvPr>
        </p:nvGraphicFramePr>
        <p:xfrm>
          <a:off x="821541" y="1143000"/>
          <a:ext cx="8322459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8" name="VISIO" r:id="rId9" imgW="6961320" imgH="4155480" progId="Visio.Drawing.6">
                  <p:embed/>
                </p:oleObj>
              </mc:Choice>
              <mc:Fallback>
                <p:oleObj name="VISIO" r:id="rId9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41" y="1143000"/>
                        <a:ext cx="8322459" cy="496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99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99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994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994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Hazards: Original Pipeline</a:t>
            </a:r>
          </a:p>
        </p:txBody>
      </p:sp>
    </p:spTree>
    <p:extLst>
      <p:ext uri="{BB962C8B-B14F-4D97-AF65-F5344CB8AC3E}">
        <p14:creationId xmlns:p14="http://schemas.microsoft.com/office/powerpoint/2010/main" val="231222052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7655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0920716"/>
              </p:ext>
            </p:extLst>
          </p:nvPr>
        </p:nvGraphicFramePr>
        <p:xfrm>
          <a:off x="1066800" y="1181100"/>
          <a:ext cx="80010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2" name="VISIO" r:id="rId9" imgW="5629320" imgH="2439720" progId="Visio.Drawing.6">
                  <p:embed/>
                </p:oleObj>
              </mc:Choice>
              <mc:Fallback>
                <p:oleObj name="VISIO" r:id="rId9" imgW="562932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81100"/>
                        <a:ext cx="800100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76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7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765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765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Hazards</a:t>
            </a:r>
          </a:p>
        </p:txBody>
      </p:sp>
    </p:spTree>
    <p:extLst>
      <p:ext uri="{BB962C8B-B14F-4D97-AF65-F5344CB8AC3E}">
        <p14:creationId xmlns:p14="http://schemas.microsoft.com/office/powerpoint/2010/main" val="2439618477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868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6037557"/>
              </p:ext>
            </p:extLst>
          </p:nvPr>
        </p:nvGraphicFramePr>
        <p:xfrm>
          <a:off x="990600" y="1219200"/>
          <a:ext cx="7848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6" name="VISIO" r:id="rId10" imgW="6961320" imgH="4155480" progId="Visio.Drawing.6">
                  <p:embed/>
                </p:oleObj>
              </mc:Choice>
              <mc:Fallback>
                <p:oleObj name="VISIO" r:id="rId10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7848600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86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86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867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867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30868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6019800"/>
            <a:ext cx="579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Introduced another data hazard in Decode stage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Early Branch Resolution</a:t>
            </a:r>
          </a:p>
        </p:txBody>
      </p:sp>
    </p:spTree>
    <p:extLst>
      <p:ext uri="{BB962C8B-B14F-4D97-AF65-F5344CB8AC3E}">
        <p14:creationId xmlns:p14="http://schemas.microsoft.com/office/powerpoint/2010/main" val="2675423987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9703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7665503"/>
              </p:ext>
            </p:extLst>
          </p:nvPr>
        </p:nvGraphicFramePr>
        <p:xfrm>
          <a:off x="990600" y="1295400"/>
          <a:ext cx="7848600" cy="34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0" name="VISIO" r:id="rId9" imgW="5629320" imgH="2439720" progId="Visio.Drawing.6">
                  <p:embed/>
                </p:oleObj>
              </mc:Choice>
              <mc:Fallback>
                <p:oleObj name="VISIO" r:id="rId9" imgW="562932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7848600" cy="340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969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970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970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Early Branch Resolution</a:t>
            </a:r>
          </a:p>
        </p:txBody>
      </p:sp>
    </p:spTree>
    <p:extLst>
      <p:ext uri="{BB962C8B-B14F-4D97-AF65-F5344CB8AC3E}">
        <p14:creationId xmlns:p14="http://schemas.microsoft.com/office/powerpoint/2010/main" val="2795046745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27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4543536"/>
              </p:ext>
            </p:extLst>
          </p:nvPr>
        </p:nvGraphicFramePr>
        <p:xfrm>
          <a:off x="918095" y="1031875"/>
          <a:ext cx="822590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4" name="VISIO" r:id="rId9" imgW="6961320" imgH="4155480" progId="Visio.Drawing.6">
                  <p:embed/>
                </p:oleObj>
              </mc:Choice>
              <mc:Fallback>
                <p:oleObj name="VISIO" r:id="rId9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095" y="1031875"/>
                        <a:ext cx="8225905" cy="491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07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07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072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Handling Data &amp; Control Hazards</a:t>
            </a:r>
          </a:p>
        </p:txBody>
      </p:sp>
    </p:spTree>
    <p:extLst>
      <p:ext uri="{BB962C8B-B14F-4D97-AF65-F5344CB8AC3E}">
        <p14:creationId xmlns:p14="http://schemas.microsoft.com/office/powerpoint/2010/main" val="1012507834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91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066800"/>
            <a:ext cx="8001000" cy="4953000"/>
          </a:xfrm>
        </p:spPr>
        <p:txBody>
          <a:bodyPr/>
          <a:lstStyle/>
          <a:p>
            <a:r>
              <a:rPr lang="en-US" b="1" dirty="0"/>
              <a:t>Forwarding logic: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	</a:t>
            </a:r>
            <a:r>
              <a:rPr lang="en-US" sz="1600" b="1" i="1" dirty="0" err="1">
                <a:latin typeface="Courier New" pitchFamily="49" charset="0"/>
              </a:rPr>
              <a:t>ForwardAD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dirty="0">
                <a:latin typeface="Courier New" pitchFamily="49" charset="0"/>
              </a:rPr>
              <a:t> !=0) AND (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) AND </a:t>
            </a:r>
            <a:r>
              <a:rPr lang="en-US" sz="1600" i="1" dirty="0" err="1">
                <a:latin typeface="Courier New" pitchFamily="49" charset="0"/>
              </a:rPr>
              <a:t>RegWriteM</a:t>
            </a:r>
            <a:endParaRPr lang="en-US" sz="1600" i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i="1" dirty="0">
                <a:latin typeface="Courier New" pitchFamily="49" charset="0"/>
              </a:rPr>
              <a:t>	</a:t>
            </a:r>
            <a:r>
              <a:rPr lang="en-US" sz="1600" b="1" i="1" dirty="0" err="1">
                <a:latin typeface="Courier New" pitchFamily="49" charset="0"/>
              </a:rPr>
              <a:t>ForwardBD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 !=0) AND (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) AND </a:t>
            </a:r>
            <a:r>
              <a:rPr lang="en-US" sz="1600" i="1" dirty="0" err="1">
                <a:latin typeface="Courier New" pitchFamily="49" charset="0"/>
              </a:rPr>
              <a:t>RegWriteM</a:t>
            </a:r>
            <a:endParaRPr lang="en-US" sz="1600" i="1" dirty="0">
              <a:latin typeface="Courier New" pitchFamily="49" charset="0"/>
            </a:endParaRPr>
          </a:p>
          <a:p>
            <a:pPr algn="just">
              <a:buFontTx/>
              <a:buNone/>
            </a:pPr>
            <a:endParaRPr lang="en-US" sz="1800" i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b="1" dirty="0"/>
              <a:t>Stalling logic:</a:t>
            </a:r>
            <a:endParaRPr lang="en-US" sz="2400" b="1" i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i="1" dirty="0">
                <a:solidFill>
                  <a:schemeClr val="accent2"/>
                </a:solidFill>
              </a:rPr>
              <a:t>	</a:t>
            </a:r>
            <a:r>
              <a:rPr lang="en-US" sz="1600" b="1" i="1" dirty="0" err="1">
                <a:latin typeface="Courier New" pitchFamily="49" charset="0"/>
              </a:rPr>
              <a:t>branchstall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</a:t>
            </a:r>
            <a:r>
              <a:rPr lang="en-US" sz="1600" i="1" dirty="0" err="1">
                <a:latin typeface="Courier New" pitchFamily="49" charset="0"/>
              </a:rPr>
              <a:t>BranchD</a:t>
            </a:r>
            <a:r>
              <a:rPr lang="en-US" sz="1600" dirty="0">
                <a:latin typeface="Courier New" pitchFamily="49" charset="0"/>
              </a:rPr>
              <a:t> AND </a:t>
            </a:r>
          </a:p>
          <a:p>
            <a:pPr>
              <a:buFontTx/>
              <a:buNone/>
            </a:pPr>
            <a:r>
              <a:rPr lang="en-US" sz="1600" i="1" dirty="0">
                <a:latin typeface="Courier New" pitchFamily="49" charset="0"/>
              </a:rPr>
              <a:t>	 [</a:t>
            </a:r>
            <a:r>
              <a:rPr lang="en-US" sz="1600" i="1" dirty="0" err="1">
                <a:latin typeface="Courier New" pitchFamily="49" charset="0"/>
              </a:rPr>
              <a:t>RegWriteE</a:t>
            </a:r>
            <a:r>
              <a:rPr lang="en-US" sz="1600" dirty="0">
                <a:latin typeface="Courier New" pitchFamily="49" charset="0"/>
              </a:rPr>
              <a:t> AND ((</a:t>
            </a:r>
            <a:r>
              <a:rPr lang="en-US" sz="1600" i="1" dirty="0" err="1">
                <a:latin typeface="Courier New" pitchFamily="49" charset="0"/>
              </a:rPr>
              <a:t>WriteRegE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i="1" dirty="0">
                <a:latin typeface="Courier New" pitchFamily="49" charset="0"/>
              </a:rPr>
              <a:t>)</a:t>
            </a:r>
            <a:r>
              <a:rPr lang="en-US" sz="1600" dirty="0">
                <a:latin typeface="Courier New" pitchFamily="49" charset="0"/>
              </a:rPr>
              <a:t> OR (</a:t>
            </a:r>
            <a:r>
              <a:rPr lang="en-US" sz="1600" i="1" dirty="0" err="1">
                <a:latin typeface="Courier New" pitchFamily="49" charset="0"/>
              </a:rPr>
              <a:t>WriteRegE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))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OR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 [</a:t>
            </a:r>
            <a:r>
              <a:rPr lang="en-US" sz="1600" i="1" dirty="0" err="1">
                <a:latin typeface="Courier New" pitchFamily="49" charset="0"/>
              </a:rPr>
              <a:t>MemtoRegM</a:t>
            </a:r>
            <a:r>
              <a:rPr lang="en-US" sz="1600" dirty="0">
                <a:latin typeface="Courier New" pitchFamily="49" charset="0"/>
              </a:rPr>
              <a:t> AND ((</a:t>
            </a:r>
            <a:r>
              <a:rPr lang="en-US" sz="1600" i="1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i="1" dirty="0">
                <a:latin typeface="Courier New" pitchFamily="49" charset="0"/>
              </a:rPr>
              <a:t>)</a:t>
            </a:r>
            <a:r>
              <a:rPr lang="en-US" sz="1600" dirty="0">
                <a:latin typeface="Courier New" pitchFamily="49" charset="0"/>
              </a:rPr>
              <a:t> OR (</a:t>
            </a:r>
            <a:r>
              <a:rPr lang="en-US" sz="1600" i="1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))]</a:t>
            </a:r>
          </a:p>
          <a:p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i="1" dirty="0">
                <a:latin typeface="Courier New" pitchFamily="49" charset="0"/>
              </a:rPr>
              <a:t>	</a:t>
            </a:r>
            <a:r>
              <a:rPr lang="en-US" sz="1600" i="1" dirty="0" err="1">
                <a:latin typeface="Courier New" pitchFamily="49" charset="0"/>
              </a:rPr>
              <a:t>StallF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i="1" dirty="0" err="1">
                <a:latin typeface="Courier New" pitchFamily="49" charset="0"/>
              </a:rPr>
              <a:t>StallD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i="1" dirty="0" err="1">
                <a:latin typeface="Courier New" pitchFamily="49" charset="0"/>
              </a:rPr>
              <a:t>FlushE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i="1" dirty="0" err="1">
                <a:latin typeface="Courier New" pitchFamily="49" charset="0"/>
              </a:rPr>
              <a:t>lwstall</a:t>
            </a:r>
            <a:r>
              <a:rPr lang="en-US" sz="1600" dirty="0">
                <a:latin typeface="Courier New" pitchFamily="49" charset="0"/>
              </a:rPr>
              <a:t> OR </a:t>
            </a:r>
            <a:r>
              <a:rPr lang="en-US" sz="1600" i="1" dirty="0" err="1">
                <a:latin typeface="Courier New" pitchFamily="49" charset="0"/>
              </a:rPr>
              <a:t>branchstall</a:t>
            </a:r>
            <a:endParaRPr lang="en-US" sz="1600" i="1" dirty="0">
              <a:latin typeface="Courier New" pitchFamily="49" charset="0"/>
            </a:endParaRPr>
          </a:p>
          <a:p>
            <a:endParaRPr lang="en-US" sz="1600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Control Forwarding &amp; Stalling Logic</a:t>
            </a:r>
          </a:p>
        </p:txBody>
      </p:sp>
    </p:spTree>
    <p:extLst>
      <p:ext uri="{BB962C8B-B14F-4D97-AF65-F5344CB8AC3E}">
        <p14:creationId xmlns:p14="http://schemas.microsoft.com/office/powerpoint/2010/main" val="3780032861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Autofit/>
          </a:bodyPr>
          <a:lstStyle/>
          <a:p>
            <a:r>
              <a:rPr lang="es-ES" sz="4400" dirty="0" err="1"/>
              <a:t>Multicycle</a:t>
            </a:r>
            <a:r>
              <a:rPr lang="es-ES" sz="4400" dirty="0"/>
              <a:t> </a:t>
            </a:r>
            <a:r>
              <a:rPr lang="es-ES" sz="4400" dirty="0" err="1"/>
              <a:t>operations</a:t>
            </a:r>
            <a:endParaRPr lang="es-ES" sz="44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  <a:prstGeom prst="rect">
            <a:avLst/>
          </a:prstGeom>
        </p:spPr>
        <p:txBody>
          <a:bodyPr/>
          <a:lstStyle/>
          <a:p>
            <a:fld id="{FA28F256-B814-4461-8A4C-E25D9849F2F5}" type="slidenum">
              <a:rPr lang="es-ES" smtClean="0"/>
              <a:pPr/>
              <a:t>89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218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Datapath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MIPS Processor</a:t>
            </a:r>
          </a:p>
        </p:txBody>
      </p:sp>
    </p:spTree>
    <p:extLst>
      <p:ext uri="{BB962C8B-B14F-4D97-AF65-F5344CB8AC3E}">
        <p14:creationId xmlns:p14="http://schemas.microsoft.com/office/powerpoint/2010/main" val="21914134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CA476F57-138D-42AD-B8C5-6C94867941F8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692696"/>
            <a:ext cx="8820472" cy="53795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2400" b="1" dirty="0" err="1"/>
              <a:t>Pipelined</a:t>
            </a:r>
            <a:r>
              <a:rPr lang="es-ES_tradnl" sz="2400" b="1" dirty="0"/>
              <a:t> </a:t>
            </a:r>
            <a:r>
              <a:rPr lang="es-ES_tradnl" sz="2400" b="1" dirty="0" err="1"/>
              <a:t>processor</a:t>
            </a:r>
            <a:endParaRPr lang="es-ES_tradnl" sz="2400" b="1" dirty="0"/>
          </a:p>
          <a:p>
            <a:pPr marL="0" indent="0">
              <a:buNone/>
            </a:pPr>
            <a:endParaRPr lang="es-ES_tradnl" sz="2400" b="1" dirty="0"/>
          </a:p>
          <a:p>
            <a:pPr lvl="1">
              <a:buFont typeface="Wingdings" pitchFamily="2" charset="2"/>
              <a:buChar char="ü"/>
            </a:pPr>
            <a:r>
              <a:rPr lang="es-ES_tradnl" dirty="0" err="1"/>
              <a:t>All</a:t>
            </a:r>
            <a:r>
              <a:rPr lang="es-ES_tradnl" dirty="0"/>
              <a:t> </a:t>
            </a:r>
            <a:r>
              <a:rPr lang="es-ES_tradnl" dirty="0" err="1"/>
              <a:t>instruction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same</a:t>
            </a:r>
            <a:r>
              <a:rPr lang="es-ES_tradnl" dirty="0"/>
              <a:t> </a:t>
            </a:r>
            <a:r>
              <a:rPr lang="es-ES_tradnl" dirty="0" err="1"/>
              <a:t>duration</a:t>
            </a:r>
            <a:endParaRPr lang="es-ES_tradnl" dirty="0"/>
          </a:p>
          <a:p>
            <a:pPr lvl="2">
              <a:buFont typeface="Wingdings" pitchFamily="2" charset="2"/>
              <a:buChar char="ü"/>
            </a:pPr>
            <a:endParaRPr lang="es-ES_tradnl" sz="1200" dirty="0"/>
          </a:p>
          <a:p>
            <a:pPr lvl="1">
              <a:buFont typeface="Wingdings" pitchFamily="2" charset="2"/>
              <a:buChar char="ü"/>
            </a:pPr>
            <a:r>
              <a:rPr lang="es-ES_tradnl" dirty="0"/>
              <a:t>Ideal performance: CPI=1</a:t>
            </a:r>
          </a:p>
          <a:p>
            <a:pPr lvl="2">
              <a:buFont typeface="Wingdings" pitchFamily="2" charset="2"/>
              <a:buChar char="ü"/>
            </a:pPr>
            <a:endParaRPr lang="es-ES_tradnl" sz="1200" dirty="0"/>
          </a:p>
          <a:p>
            <a:pPr lvl="1">
              <a:buFont typeface="Wingdings" pitchFamily="2" charset="2"/>
              <a:buChar char="ü"/>
            </a:pPr>
            <a:r>
              <a:rPr lang="es-ES_tradnl" dirty="0"/>
              <a:t>WAW and WAR </a:t>
            </a:r>
            <a:r>
              <a:rPr lang="es-ES_tradnl" dirty="0" err="1"/>
              <a:t>hazards</a:t>
            </a:r>
            <a:r>
              <a:rPr lang="es-ES_tradnl" dirty="0"/>
              <a:t> are </a:t>
            </a:r>
            <a:r>
              <a:rPr lang="es-ES_tradnl" dirty="0" err="1"/>
              <a:t>avoided</a:t>
            </a:r>
            <a:endParaRPr lang="es-ES_tradnl" dirty="0"/>
          </a:p>
          <a:p>
            <a:pPr lvl="2">
              <a:buFont typeface="Wingdings" pitchFamily="2" charset="2"/>
              <a:buChar char="ü"/>
            </a:pPr>
            <a:endParaRPr lang="es-ES_tradnl" sz="1400" dirty="0"/>
          </a:p>
          <a:p>
            <a:pPr lvl="1">
              <a:buFont typeface="Wingdings" pitchFamily="2" charset="2"/>
              <a:buChar char="ü"/>
            </a:pPr>
            <a:r>
              <a:rPr lang="es-ES_tradnl" dirty="0"/>
              <a:t>RAW </a:t>
            </a:r>
            <a:r>
              <a:rPr lang="es-ES_tradnl" dirty="0" err="1"/>
              <a:t>hazards</a:t>
            </a:r>
            <a:r>
              <a:rPr lang="es-ES_tradnl" dirty="0"/>
              <a:t> are </a:t>
            </a:r>
            <a:r>
              <a:rPr lang="es-ES_tradnl" dirty="0" err="1"/>
              <a:t>avoided</a:t>
            </a:r>
            <a:r>
              <a:rPr lang="es-ES_tradnl" dirty="0"/>
              <a:t> </a:t>
            </a:r>
            <a:r>
              <a:rPr lang="es-ES_tradnl" dirty="0" err="1"/>
              <a:t>using</a:t>
            </a:r>
            <a:r>
              <a:rPr lang="es-ES_tradnl" dirty="0"/>
              <a:t> </a:t>
            </a:r>
            <a:r>
              <a:rPr lang="es-ES_tradnl" dirty="0" err="1"/>
              <a:t>forwarding</a:t>
            </a:r>
            <a:endParaRPr lang="es-ES_tradnl" dirty="0"/>
          </a:p>
          <a:p>
            <a:pPr lvl="2">
              <a:buFont typeface="Wingdings" pitchFamily="2" charset="2"/>
              <a:buChar char="ü"/>
            </a:pPr>
            <a:endParaRPr lang="es-ES_tradnl" sz="1200" dirty="0"/>
          </a:p>
          <a:p>
            <a:pPr lvl="1">
              <a:buFont typeface="Wingdings" pitchFamily="2" charset="2"/>
              <a:buChar char="ü"/>
            </a:pPr>
            <a:r>
              <a:rPr lang="es-ES_tradnl" dirty="0"/>
              <a:t>RAW </a:t>
            </a:r>
            <a:r>
              <a:rPr lang="es-ES_tradnl" dirty="0" err="1"/>
              <a:t>hazards</a:t>
            </a:r>
            <a:r>
              <a:rPr lang="es-ES_tradnl" dirty="0"/>
              <a:t> in load </a:t>
            </a:r>
            <a:r>
              <a:rPr lang="es-ES_tradnl" dirty="0" err="1"/>
              <a:t>instructions</a:t>
            </a:r>
            <a:r>
              <a:rPr lang="es-ES_tradnl" dirty="0"/>
              <a:t> </a:t>
            </a:r>
            <a:r>
              <a:rPr lang="es-ES_tradnl" dirty="0" err="1"/>
              <a:t>generate</a:t>
            </a:r>
            <a:r>
              <a:rPr lang="es-ES_tradnl" dirty="0"/>
              <a:t> pipeline </a:t>
            </a:r>
            <a:r>
              <a:rPr lang="es-ES_tradnl" dirty="0" err="1"/>
              <a:t>stalls</a:t>
            </a:r>
            <a:r>
              <a:rPr lang="es-ES_tradnl" dirty="0"/>
              <a:t>.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compiler</a:t>
            </a:r>
            <a:r>
              <a:rPr lang="es-ES_tradnl" dirty="0"/>
              <a:t> can </a:t>
            </a:r>
            <a:r>
              <a:rPr lang="es-ES_tradnl" dirty="0" err="1"/>
              <a:t>help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scheduling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instructions</a:t>
            </a:r>
            <a:r>
              <a:rPr lang="es-ES_tradnl" dirty="0"/>
              <a:t>.</a:t>
            </a:r>
          </a:p>
          <a:p>
            <a:pPr lvl="2">
              <a:buFont typeface="Wingdings" pitchFamily="2" charset="2"/>
              <a:buChar char="ü"/>
            </a:pPr>
            <a:endParaRPr lang="es-ES_tradnl" sz="1200" dirty="0"/>
          </a:p>
          <a:p>
            <a:pPr lvl="1">
              <a:buFont typeface="Wingdings" pitchFamily="2" charset="2"/>
              <a:buChar char="ü"/>
            </a:pPr>
            <a:r>
              <a:rPr lang="es-ES_tradnl" dirty="0"/>
              <a:t>Control </a:t>
            </a:r>
            <a:r>
              <a:rPr lang="es-ES_tradnl" dirty="0" err="1"/>
              <a:t>hazards</a:t>
            </a:r>
            <a:r>
              <a:rPr lang="es-ES_tradnl" dirty="0"/>
              <a:t>. </a:t>
            </a:r>
            <a:r>
              <a:rPr lang="es-ES_tradnl" dirty="0" err="1"/>
              <a:t>Stalls</a:t>
            </a:r>
            <a:r>
              <a:rPr lang="es-ES_tradnl" dirty="0"/>
              <a:t> and </a:t>
            </a:r>
            <a:r>
              <a:rPr lang="es-ES_tradnl" dirty="0" err="1"/>
              <a:t>forwarding</a:t>
            </a:r>
            <a:r>
              <a:rPr lang="es-ES_tradnl" dirty="0"/>
              <a:t>. </a:t>
            </a:r>
          </a:p>
          <a:p>
            <a:pPr lvl="1">
              <a:buFont typeface="Wingdings" pitchFamily="2" charset="2"/>
              <a:buChar char="ü"/>
            </a:pPr>
            <a:endParaRPr lang="es-ES_tradnl" b="1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_tradnl" b="1" dirty="0" err="1">
                <a:solidFill>
                  <a:srgbClr val="0070C0"/>
                </a:solidFill>
              </a:rPr>
              <a:t>Instructions</a:t>
            </a:r>
            <a:r>
              <a:rPr lang="es-ES_tradnl" b="1" dirty="0">
                <a:solidFill>
                  <a:srgbClr val="0070C0"/>
                </a:solidFill>
              </a:rPr>
              <a:t> </a:t>
            </a:r>
            <a:r>
              <a:rPr lang="es-ES_tradnl" b="1" dirty="0" err="1">
                <a:solidFill>
                  <a:srgbClr val="0070C0"/>
                </a:solidFill>
              </a:rPr>
              <a:t>start</a:t>
            </a:r>
            <a:r>
              <a:rPr lang="es-ES_tradnl" b="1" dirty="0">
                <a:solidFill>
                  <a:srgbClr val="0070C0"/>
                </a:solidFill>
              </a:rPr>
              <a:t> and </a:t>
            </a:r>
            <a:r>
              <a:rPr lang="es-ES_tradnl" b="1" dirty="0" err="1">
                <a:solidFill>
                  <a:srgbClr val="0070C0"/>
                </a:solidFill>
              </a:rPr>
              <a:t>finish</a:t>
            </a:r>
            <a:r>
              <a:rPr lang="es-ES_tradnl" b="1" dirty="0">
                <a:solidFill>
                  <a:srgbClr val="0070C0"/>
                </a:solidFill>
              </a:rPr>
              <a:t> in </a:t>
            </a:r>
            <a:r>
              <a:rPr lang="es-ES_tradnl" b="1" dirty="0" err="1">
                <a:solidFill>
                  <a:srgbClr val="0070C0"/>
                </a:solidFill>
              </a:rPr>
              <a:t>order</a:t>
            </a:r>
            <a:endParaRPr lang="es-ES_tradnl" b="1" dirty="0">
              <a:solidFill>
                <a:srgbClr val="0070C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1. </a:t>
            </a:r>
            <a:r>
              <a:rPr lang="es-ES" dirty="0" err="1"/>
              <a:t>Introduction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76453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2542" y="2509814"/>
            <a:ext cx="6194168" cy="33575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3664244" y="3494738"/>
            <a:ext cx="1928826" cy="2571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8786842" cy="207170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None/>
            </a:pPr>
            <a:r>
              <a:rPr lang="es-ES_tradnl" sz="2200" b="1" dirty="0"/>
              <a:t>¿ </a:t>
            </a:r>
            <a:r>
              <a:rPr lang="es-ES_tradnl" sz="2200" b="1" dirty="0" err="1"/>
              <a:t>What</a:t>
            </a:r>
            <a:r>
              <a:rPr lang="es-ES_tradnl" sz="2200" b="1" dirty="0"/>
              <a:t> </a:t>
            </a:r>
            <a:r>
              <a:rPr lang="es-ES_tradnl" sz="2200" b="1" dirty="0" err="1"/>
              <a:t>happens</a:t>
            </a:r>
            <a:r>
              <a:rPr lang="es-ES_tradnl" sz="2200" b="1" dirty="0"/>
              <a:t> </a:t>
            </a:r>
            <a:r>
              <a:rPr lang="es-ES_tradnl" sz="2200" b="1" dirty="0" err="1"/>
              <a:t>if</a:t>
            </a:r>
            <a:r>
              <a:rPr lang="es-ES_tradnl" sz="2200" b="1" dirty="0"/>
              <a:t> </a:t>
            </a:r>
            <a:r>
              <a:rPr lang="es-ES_tradnl" sz="2200" b="1" dirty="0" err="1">
                <a:solidFill>
                  <a:srgbClr val="C00000"/>
                </a:solidFill>
              </a:rPr>
              <a:t>instructions</a:t>
            </a:r>
            <a:r>
              <a:rPr lang="es-ES_tradnl" sz="2200" b="1" dirty="0">
                <a:solidFill>
                  <a:srgbClr val="C00000"/>
                </a:solidFill>
              </a:rPr>
              <a:t> </a:t>
            </a:r>
            <a:r>
              <a:rPr lang="es-ES_tradnl" sz="2200" b="1" dirty="0" err="1"/>
              <a:t>have</a:t>
            </a:r>
            <a:r>
              <a:rPr lang="es-ES_tradnl" sz="2200" b="1" dirty="0"/>
              <a:t> a </a:t>
            </a:r>
            <a:r>
              <a:rPr lang="es-ES_tradnl" sz="2200" b="1" dirty="0" err="1">
                <a:solidFill>
                  <a:srgbClr val="C00000"/>
                </a:solidFill>
              </a:rPr>
              <a:t>different</a:t>
            </a:r>
            <a:r>
              <a:rPr lang="es-ES_tradnl" sz="2200" b="1" dirty="0">
                <a:solidFill>
                  <a:srgbClr val="C00000"/>
                </a:solidFill>
              </a:rPr>
              <a:t> </a:t>
            </a:r>
            <a:r>
              <a:rPr lang="es-ES_tradnl" sz="2200" b="1" dirty="0" err="1">
                <a:solidFill>
                  <a:srgbClr val="C00000"/>
                </a:solidFill>
              </a:rPr>
              <a:t>length</a:t>
            </a:r>
            <a:r>
              <a:rPr lang="es-ES_tradnl" sz="2200" b="1" dirty="0"/>
              <a:t>?</a:t>
            </a:r>
          </a:p>
          <a:p>
            <a:pPr>
              <a:lnSpc>
                <a:spcPct val="70000"/>
              </a:lnSpc>
              <a:buNone/>
            </a:pPr>
            <a:endParaRPr lang="es-ES_tradnl" sz="2200" b="1" dirty="0"/>
          </a:p>
          <a:p>
            <a:pPr lvl="1"/>
            <a:r>
              <a:rPr lang="es-ES_tradnl" sz="2000" b="1" dirty="0" err="1"/>
              <a:t>This</a:t>
            </a:r>
            <a:r>
              <a:rPr lang="es-ES_tradnl" sz="2000" b="1" dirty="0"/>
              <a:t> </a:t>
            </a:r>
            <a:r>
              <a:rPr lang="es-ES_tradnl" sz="2000" b="1" dirty="0" err="1"/>
              <a:t>happens</a:t>
            </a:r>
            <a:r>
              <a:rPr lang="es-ES_tradnl" sz="2000" b="1" dirty="0"/>
              <a:t> </a:t>
            </a:r>
            <a:r>
              <a:rPr lang="es-ES_tradnl" sz="2000" b="1" dirty="0" err="1"/>
              <a:t>when</a:t>
            </a:r>
            <a:r>
              <a:rPr lang="es-ES_tradnl" sz="2000" b="1" dirty="0"/>
              <a:t> </a:t>
            </a:r>
            <a:r>
              <a:rPr lang="es-ES_tradnl" sz="2000" b="1" dirty="0" err="1"/>
              <a:t>instructions</a:t>
            </a:r>
            <a:r>
              <a:rPr lang="es-ES_tradnl" sz="2000" b="1" dirty="0"/>
              <a:t> </a:t>
            </a:r>
            <a:r>
              <a:rPr lang="es-ES_tradnl" sz="2000" b="1" dirty="0" err="1"/>
              <a:t>require</a:t>
            </a:r>
            <a:r>
              <a:rPr lang="es-ES_tradnl" sz="2000" b="1" dirty="0"/>
              <a:t> more </a:t>
            </a:r>
            <a:r>
              <a:rPr lang="es-ES_tradnl" sz="2000" b="1" dirty="0" err="1"/>
              <a:t>than</a:t>
            </a:r>
            <a:r>
              <a:rPr lang="es-ES_tradnl" sz="2000" b="1" dirty="0"/>
              <a:t> 1 </a:t>
            </a:r>
            <a:r>
              <a:rPr lang="es-ES_tradnl" sz="2000" b="1" dirty="0" err="1"/>
              <a:t>cycle</a:t>
            </a:r>
            <a:r>
              <a:rPr lang="es-ES_tradnl" sz="2000" b="1" dirty="0"/>
              <a:t> </a:t>
            </a:r>
            <a:r>
              <a:rPr lang="es-ES_tradnl" sz="2000" b="1" dirty="0" err="1"/>
              <a:t>to</a:t>
            </a:r>
            <a:r>
              <a:rPr lang="es-ES_tradnl" sz="2000" b="1" dirty="0"/>
              <a:t> </a:t>
            </a:r>
            <a:r>
              <a:rPr lang="es-ES_tradnl" sz="2000" b="1" dirty="0" err="1"/>
              <a:t>execute</a:t>
            </a:r>
            <a:endParaRPr lang="es-ES_tradnl" sz="2000" b="1" dirty="0"/>
          </a:p>
          <a:p>
            <a:pPr lvl="2"/>
            <a:r>
              <a:rPr lang="es-ES_tradnl" sz="1800" dirty="0" err="1"/>
              <a:t>Floating</a:t>
            </a:r>
            <a:r>
              <a:rPr lang="es-ES_tradnl" sz="1800" dirty="0"/>
              <a:t> </a:t>
            </a:r>
            <a:r>
              <a:rPr lang="es-ES_tradnl" sz="1800" dirty="0" err="1"/>
              <a:t>point</a:t>
            </a:r>
            <a:r>
              <a:rPr lang="es-ES_tradnl" sz="1800" dirty="0"/>
              <a:t> </a:t>
            </a:r>
            <a:r>
              <a:rPr lang="es-ES_tradnl" sz="1800" dirty="0" err="1"/>
              <a:t>operations</a:t>
            </a:r>
            <a:endParaRPr lang="es-ES_tradnl" sz="1800" dirty="0"/>
          </a:p>
          <a:p>
            <a:pPr lvl="2"/>
            <a:r>
              <a:rPr lang="es-ES_tradnl" sz="1800" dirty="0" err="1"/>
              <a:t>Integer</a:t>
            </a:r>
            <a:r>
              <a:rPr lang="es-ES_tradnl" sz="1800" dirty="0"/>
              <a:t> </a:t>
            </a:r>
            <a:r>
              <a:rPr lang="es-ES_tradnl" sz="1800" dirty="0" err="1"/>
              <a:t>multiplication</a:t>
            </a:r>
            <a:r>
              <a:rPr lang="es-ES_tradnl" sz="1800" dirty="0"/>
              <a:t> and </a:t>
            </a:r>
            <a:r>
              <a:rPr lang="es-ES_tradnl" sz="1800" dirty="0" err="1"/>
              <a:t>division</a:t>
            </a:r>
            <a:endParaRPr lang="es-ES_tradnl" sz="18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2.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endParaRPr lang="es-ES" dirty="0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-76200" y="6096000"/>
            <a:ext cx="864399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s-ES" sz="2000" b="1" dirty="0" err="1">
                <a:solidFill>
                  <a:srgbClr val="0070C0"/>
                </a:solidFill>
              </a:rPr>
              <a:t>Latency</a:t>
            </a:r>
            <a:r>
              <a:rPr lang="es-ES" sz="2000" b="1" dirty="0">
                <a:solidFill>
                  <a:srgbClr val="0070C0"/>
                </a:solidFill>
              </a:rPr>
              <a:t> of a </a:t>
            </a:r>
            <a:r>
              <a:rPr lang="es-ES" sz="2000" b="1" dirty="0" err="1">
                <a:solidFill>
                  <a:srgbClr val="0070C0"/>
                </a:solidFill>
              </a:rPr>
              <a:t>Functional</a:t>
            </a:r>
            <a:r>
              <a:rPr lang="es-ES" sz="2000" b="1" dirty="0">
                <a:solidFill>
                  <a:srgbClr val="0070C0"/>
                </a:solidFill>
              </a:rPr>
              <a:t> </a:t>
            </a:r>
            <a:r>
              <a:rPr lang="es-ES" sz="2000" b="1" dirty="0" err="1">
                <a:solidFill>
                  <a:srgbClr val="0070C0"/>
                </a:solidFill>
              </a:rPr>
              <a:t>Unit</a:t>
            </a:r>
            <a:r>
              <a:rPr lang="es-ES" sz="2000" b="1" dirty="0">
                <a:solidFill>
                  <a:srgbClr val="0070C0"/>
                </a:solidFill>
              </a:rPr>
              <a:t>: </a:t>
            </a:r>
            <a:r>
              <a:rPr lang="es-ES" sz="2000" b="1" dirty="0" err="1"/>
              <a:t>Number</a:t>
            </a:r>
            <a:r>
              <a:rPr lang="es-ES" sz="2000" b="1" dirty="0"/>
              <a:t> of </a:t>
            </a:r>
            <a:r>
              <a:rPr lang="es-ES" sz="2000" b="1" dirty="0" err="1"/>
              <a:t>cycles</a:t>
            </a:r>
            <a:r>
              <a:rPr lang="es-ES" sz="2000" b="1" dirty="0"/>
              <a:t>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execute</a:t>
            </a:r>
            <a:r>
              <a:rPr lang="es-ES" sz="2000" b="1" dirty="0"/>
              <a:t> </a:t>
            </a:r>
            <a:r>
              <a:rPr lang="es-ES" sz="2000" b="1" dirty="0" err="1"/>
              <a:t>an</a:t>
            </a:r>
            <a:r>
              <a:rPr lang="es-ES" sz="2000" b="1" dirty="0"/>
              <a:t> </a:t>
            </a:r>
            <a:r>
              <a:rPr lang="es-ES" sz="2000" b="1" dirty="0" err="1"/>
              <a:t>instruction</a:t>
            </a:r>
            <a:endParaRPr lang="es-ES" sz="2000" b="1" dirty="0"/>
          </a:p>
          <a:p>
            <a:pPr lvl="1" algn="ctr"/>
            <a:endParaRPr lang="es-ES" sz="2000" b="1" dirty="0"/>
          </a:p>
        </p:txBody>
      </p:sp>
      <p:graphicFrame>
        <p:nvGraphicFramePr>
          <p:cNvPr id="2" name="1 Objeto"/>
          <p:cNvGraphicFramePr>
            <a:graphicFrameLocks noGrp="1" noChangeAspect="1"/>
          </p:cNvGraphicFramePr>
          <p:nvPr>
            <p:extLst/>
          </p:nvPr>
        </p:nvGraphicFramePr>
        <p:xfrm>
          <a:off x="668631" y="2882825"/>
          <a:ext cx="2995613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9" name="Document" r:id="rId5" imgW="4914727" imgH="2189239" progId="Word.Document.8">
                  <p:embed/>
                </p:oleObj>
              </mc:Choice>
              <mc:Fallback>
                <p:oleObj name="Document" r:id="rId5" imgW="4914727" imgH="2189239" progId="Word.Document.8">
                  <p:embed/>
                  <p:pic>
                    <p:nvPicPr>
                      <p:cNvPr id="2" name="1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31" y="2882825"/>
                        <a:ext cx="2995613" cy="133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0682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357158" y="928670"/>
            <a:ext cx="8643997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Wingdings" pitchFamily="2" charset="2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Wingdings" pitchFamily="2" charset="2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hazards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s-ES" sz="2000" dirty="0" err="1"/>
              <a:t>Higher</a:t>
            </a:r>
            <a:r>
              <a:rPr lang="es-ES" sz="2000" dirty="0"/>
              <a:t> </a:t>
            </a:r>
            <a:r>
              <a:rPr lang="es-ES" sz="2000" dirty="0" err="1"/>
              <a:t>penalization</a:t>
            </a:r>
            <a:r>
              <a:rPr lang="es-ES" sz="2000" dirty="0"/>
              <a:t> of RAW </a:t>
            </a:r>
            <a:r>
              <a:rPr lang="es-ES" sz="2000" dirty="0" err="1"/>
              <a:t>hazards</a:t>
            </a:r>
            <a:endParaRPr lang="es-ES" sz="2000" dirty="0"/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s-ES" sz="2000" dirty="0"/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WAW and WAR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hazards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</a:t>
            </a:r>
            <a:endParaRPr lang="es-ES" sz="2000" b="1" dirty="0">
              <a:solidFill>
                <a:srgbClr val="0070C0"/>
              </a:solidFill>
            </a:endParaRPr>
          </a:p>
          <a:p>
            <a:pPr marR="0" lvl="1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2.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0118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/>
          </p:cNvSpPr>
          <p:nvPr>
            <p:ph type="body" sz="half" idx="1"/>
          </p:nvPr>
        </p:nvSpPr>
        <p:spPr>
          <a:xfrm>
            <a:off x="357158" y="785794"/>
            <a:ext cx="8435975" cy="12858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S_tradnl" sz="2200" b="1" dirty="0" err="1">
                <a:solidFill>
                  <a:srgbClr val="C00000"/>
                </a:solidFill>
              </a:rPr>
              <a:t>Structural</a:t>
            </a:r>
            <a:r>
              <a:rPr lang="es-ES_tradnl" sz="2200" b="1" dirty="0">
                <a:solidFill>
                  <a:srgbClr val="C00000"/>
                </a:solidFill>
              </a:rPr>
              <a:t> </a:t>
            </a:r>
            <a:r>
              <a:rPr lang="es-ES_tradnl" sz="2200" b="1" dirty="0" err="1">
                <a:solidFill>
                  <a:srgbClr val="C00000"/>
                </a:solidFill>
              </a:rPr>
              <a:t>hazard</a:t>
            </a:r>
            <a:r>
              <a:rPr lang="es-ES_tradnl" sz="2200" b="1" dirty="0"/>
              <a:t>:</a:t>
            </a:r>
            <a:r>
              <a:rPr lang="es-ES_tradnl" sz="2200" b="1" dirty="0">
                <a:solidFill>
                  <a:srgbClr val="C00000"/>
                </a:solidFill>
              </a:rPr>
              <a:t> </a:t>
            </a:r>
            <a:r>
              <a:rPr lang="es-ES_tradnl" sz="2200" b="1" dirty="0" err="1"/>
              <a:t>Two</a:t>
            </a:r>
            <a:r>
              <a:rPr lang="es-ES_tradnl" sz="2200" b="1" dirty="0"/>
              <a:t> </a:t>
            </a:r>
            <a:r>
              <a:rPr lang="es-ES_tradnl" sz="2200" b="1" dirty="0" err="1"/>
              <a:t>instructions</a:t>
            </a:r>
            <a:r>
              <a:rPr lang="es-ES_tradnl" sz="2200" b="1" dirty="0"/>
              <a:t> </a:t>
            </a:r>
            <a:r>
              <a:rPr lang="es-ES_tradnl" sz="2200" b="1" dirty="0" err="1"/>
              <a:t>needing</a:t>
            </a:r>
            <a:r>
              <a:rPr lang="es-ES_tradnl" sz="2200" b="1" dirty="0"/>
              <a:t> </a:t>
            </a:r>
            <a:r>
              <a:rPr lang="es-ES_tradnl" sz="2200" b="1" dirty="0" err="1"/>
              <a:t>the</a:t>
            </a:r>
            <a:r>
              <a:rPr lang="es-ES_tradnl" sz="2200" b="1" dirty="0"/>
              <a:t> </a:t>
            </a:r>
            <a:r>
              <a:rPr lang="es-ES_tradnl" sz="2200" b="1" dirty="0" err="1"/>
              <a:t>same</a:t>
            </a:r>
            <a:r>
              <a:rPr lang="es-ES_tradnl" sz="2200" b="1" dirty="0"/>
              <a:t> </a:t>
            </a:r>
            <a:r>
              <a:rPr lang="es-ES_tradnl" sz="2200" b="1" dirty="0" err="1"/>
              <a:t>Functional</a:t>
            </a:r>
            <a:r>
              <a:rPr lang="es-ES_tradnl" sz="2200" b="1" dirty="0"/>
              <a:t> </a:t>
            </a:r>
            <a:r>
              <a:rPr lang="es-ES_tradnl" sz="2200" b="1" dirty="0" err="1"/>
              <a:t>Unit</a:t>
            </a:r>
            <a:endParaRPr lang="es-ES_tradnl" sz="2200" b="1" dirty="0"/>
          </a:p>
          <a:p>
            <a:pPr lvl="1">
              <a:lnSpc>
                <a:spcPct val="90000"/>
              </a:lnSpc>
            </a:pPr>
            <a:endParaRPr lang="es-ES_tradnl" sz="800" dirty="0"/>
          </a:p>
          <a:p>
            <a:pPr lvl="1">
              <a:lnSpc>
                <a:spcPct val="90000"/>
              </a:lnSpc>
            </a:pPr>
            <a:r>
              <a:rPr lang="es-ES_tradnl" sz="2000" b="1" dirty="0" err="1"/>
              <a:t>The</a:t>
            </a:r>
            <a:r>
              <a:rPr lang="es-ES_tradnl" sz="2000" b="1" dirty="0"/>
              <a:t> </a:t>
            </a:r>
            <a:r>
              <a:rPr lang="es-ES_tradnl" sz="2000" b="1" dirty="0" err="1"/>
              <a:t>second</a:t>
            </a:r>
            <a:r>
              <a:rPr lang="es-ES_tradnl" sz="2000" b="1" dirty="0"/>
              <a:t> </a:t>
            </a:r>
            <a:r>
              <a:rPr lang="es-ES_tradnl" sz="2000" b="1" dirty="0" err="1"/>
              <a:t>instruction</a:t>
            </a:r>
            <a:r>
              <a:rPr lang="es-ES_tradnl" sz="2000" b="1" dirty="0"/>
              <a:t> </a:t>
            </a:r>
            <a:r>
              <a:rPr lang="es-ES_tradnl" sz="2000" b="1" dirty="0" err="1"/>
              <a:t>must</a:t>
            </a:r>
            <a:r>
              <a:rPr lang="es-ES_tradnl" sz="2000" b="1" dirty="0"/>
              <a:t> </a:t>
            </a:r>
            <a:r>
              <a:rPr lang="es-ES_tradnl" sz="2000" b="1" dirty="0" err="1"/>
              <a:t>wait</a:t>
            </a:r>
            <a:r>
              <a:rPr lang="es-ES_tradnl" sz="2000" b="1" dirty="0"/>
              <a:t> </a:t>
            </a:r>
            <a:r>
              <a:rPr lang="es-ES_tradnl" sz="2000" b="1" dirty="0" err="1"/>
              <a:t>for</a:t>
            </a:r>
            <a:r>
              <a:rPr lang="es-ES_tradnl" sz="2000" b="1" dirty="0"/>
              <a:t> </a:t>
            </a:r>
            <a:r>
              <a:rPr lang="es-ES_tradnl" sz="2000" b="1" dirty="0" err="1"/>
              <a:t>the</a:t>
            </a:r>
            <a:r>
              <a:rPr lang="es-ES_tradnl" sz="2000" b="1" dirty="0"/>
              <a:t> </a:t>
            </a:r>
            <a:r>
              <a:rPr lang="es-ES_tradnl" sz="2000" b="1" dirty="0" err="1"/>
              <a:t>first</a:t>
            </a:r>
            <a:r>
              <a:rPr lang="es-ES_tradnl" sz="2000" b="1" dirty="0"/>
              <a:t> </a:t>
            </a:r>
            <a:r>
              <a:rPr lang="es-ES_tradnl" sz="2000" b="1" dirty="0" err="1"/>
              <a:t>instruction</a:t>
            </a:r>
            <a:r>
              <a:rPr lang="es-ES_tradnl" sz="2000" b="1" dirty="0"/>
              <a:t> </a:t>
            </a:r>
            <a:r>
              <a:rPr lang="es-ES_tradnl" sz="2000" b="1" dirty="0" err="1"/>
              <a:t>to</a:t>
            </a:r>
            <a:r>
              <a:rPr lang="es-ES_tradnl" sz="2000" b="1" dirty="0"/>
              <a:t> </a:t>
            </a:r>
            <a:r>
              <a:rPr lang="es-ES_tradnl" sz="2000" b="1" dirty="0" err="1"/>
              <a:t>finish</a:t>
            </a:r>
            <a:r>
              <a:rPr lang="es-ES_tradnl" sz="2000" b="1" dirty="0"/>
              <a:t> </a:t>
            </a:r>
            <a:r>
              <a:rPr lang="es-ES_tradnl" sz="2000" b="1" dirty="0" err="1"/>
              <a:t>its</a:t>
            </a:r>
            <a:r>
              <a:rPr lang="es-ES_tradnl" sz="2000" b="1" dirty="0"/>
              <a:t> </a:t>
            </a:r>
            <a:r>
              <a:rPr lang="es-ES_tradnl" sz="2000" b="1" dirty="0" err="1"/>
              <a:t>execution</a:t>
            </a:r>
            <a:endParaRPr lang="es-ES_tradnl" sz="2000" b="1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3.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</a:t>
            </a:r>
            <a:r>
              <a:rPr lang="es-ES_tradnl" dirty="0" err="1"/>
              <a:t>structural</a:t>
            </a:r>
            <a:r>
              <a:rPr lang="es-ES_tradnl" dirty="0"/>
              <a:t> haz</a:t>
            </a:r>
            <a:endParaRPr lang="es-ES" dirty="0"/>
          </a:p>
        </p:txBody>
      </p:sp>
      <p:sp>
        <p:nvSpPr>
          <p:cNvPr id="139" name="Rectangle 35"/>
          <p:cNvSpPr>
            <a:spLocks noChangeArrowheads="1"/>
          </p:cNvSpPr>
          <p:nvPr/>
        </p:nvSpPr>
        <p:spPr bwMode="auto">
          <a:xfrm>
            <a:off x="8215338" y="3429000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Ciclo12</a:t>
            </a:r>
          </a:p>
        </p:txBody>
      </p:sp>
      <p:sp>
        <p:nvSpPr>
          <p:cNvPr id="146" name="Rectangle 4"/>
          <p:cNvSpPr>
            <a:spLocks noChangeArrowheads="1"/>
          </p:cNvSpPr>
          <p:nvPr/>
        </p:nvSpPr>
        <p:spPr bwMode="auto">
          <a:xfrm>
            <a:off x="1071538" y="3829217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sp>
        <p:nvSpPr>
          <p:cNvPr id="147" name="Rectangle 59"/>
          <p:cNvSpPr>
            <a:spLocks noChangeArrowheads="1"/>
          </p:cNvSpPr>
          <p:nvPr/>
        </p:nvSpPr>
        <p:spPr bwMode="auto">
          <a:xfrm>
            <a:off x="500034" y="4357694"/>
            <a:ext cx="1325685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F3, F4,F6</a:t>
            </a:r>
          </a:p>
        </p:txBody>
      </p:sp>
      <p:sp>
        <p:nvSpPr>
          <p:cNvPr id="148" name="Rectangle 79"/>
          <p:cNvSpPr>
            <a:spLocks noChangeArrowheads="1"/>
          </p:cNvSpPr>
          <p:nvPr/>
        </p:nvSpPr>
        <p:spPr bwMode="auto">
          <a:xfrm>
            <a:off x="396697" y="4698156"/>
            <a:ext cx="1457131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F10, F2, F8</a:t>
            </a:r>
          </a:p>
        </p:txBody>
      </p:sp>
      <p:sp>
        <p:nvSpPr>
          <p:cNvPr id="149" name="Rectangle 63"/>
          <p:cNvSpPr>
            <a:spLocks noChangeArrowheads="1"/>
          </p:cNvSpPr>
          <p:nvPr/>
        </p:nvSpPr>
        <p:spPr bwMode="auto">
          <a:xfrm>
            <a:off x="1928794" y="4329283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2500298" y="4329283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grpSp>
        <p:nvGrpSpPr>
          <p:cNvPr id="152" name="Group 4"/>
          <p:cNvGrpSpPr>
            <a:grpSpLocks/>
          </p:cNvGrpSpPr>
          <p:nvPr/>
        </p:nvGrpSpPr>
        <p:grpSpPr bwMode="auto">
          <a:xfrm>
            <a:off x="2423928" y="3792595"/>
            <a:ext cx="560445" cy="250936"/>
            <a:chOff x="1248" y="712"/>
            <a:chExt cx="520" cy="160"/>
          </a:xfrm>
        </p:grpSpPr>
        <p:sp>
          <p:nvSpPr>
            <p:cNvPr id="15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57" name="Rectangle 35"/>
          <p:cNvSpPr>
            <a:spLocks noChangeArrowheads="1"/>
          </p:cNvSpPr>
          <p:nvPr/>
        </p:nvSpPr>
        <p:spPr bwMode="auto">
          <a:xfrm>
            <a:off x="2397634" y="342552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158" name="Group 4"/>
          <p:cNvGrpSpPr>
            <a:grpSpLocks/>
          </p:cNvGrpSpPr>
          <p:nvPr/>
        </p:nvGrpSpPr>
        <p:grpSpPr bwMode="auto">
          <a:xfrm>
            <a:off x="3583849" y="3782525"/>
            <a:ext cx="560445" cy="250936"/>
            <a:chOff x="1248" y="712"/>
            <a:chExt cx="520" cy="160"/>
          </a:xfrm>
        </p:grpSpPr>
        <p:sp>
          <p:nvSpPr>
            <p:cNvPr id="15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63" name="Rectangle 35"/>
          <p:cNvSpPr>
            <a:spLocks noChangeArrowheads="1"/>
          </p:cNvSpPr>
          <p:nvPr/>
        </p:nvSpPr>
        <p:spPr bwMode="auto">
          <a:xfrm>
            <a:off x="3571868" y="341239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164" name="Group 4"/>
          <p:cNvGrpSpPr>
            <a:grpSpLocks/>
          </p:cNvGrpSpPr>
          <p:nvPr/>
        </p:nvGrpSpPr>
        <p:grpSpPr bwMode="auto">
          <a:xfrm>
            <a:off x="4226791" y="3782525"/>
            <a:ext cx="560445" cy="250936"/>
            <a:chOff x="1248" y="712"/>
            <a:chExt cx="520" cy="160"/>
          </a:xfrm>
        </p:grpSpPr>
        <p:sp>
          <p:nvSpPr>
            <p:cNvPr id="16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69" name="Line 31"/>
          <p:cNvSpPr>
            <a:spLocks noChangeShapeType="1"/>
          </p:cNvSpPr>
          <p:nvPr/>
        </p:nvSpPr>
        <p:spPr bwMode="auto">
          <a:xfrm>
            <a:off x="3976746" y="3795072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70" name="Rectangle 35"/>
          <p:cNvSpPr>
            <a:spLocks noChangeArrowheads="1"/>
          </p:cNvSpPr>
          <p:nvPr/>
        </p:nvSpPr>
        <p:spPr bwMode="auto">
          <a:xfrm>
            <a:off x="4214810" y="341744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171" name="Group 4"/>
          <p:cNvGrpSpPr>
            <a:grpSpLocks/>
          </p:cNvGrpSpPr>
          <p:nvPr/>
        </p:nvGrpSpPr>
        <p:grpSpPr bwMode="auto">
          <a:xfrm>
            <a:off x="4798295" y="3782525"/>
            <a:ext cx="560445" cy="250936"/>
            <a:chOff x="1248" y="712"/>
            <a:chExt cx="520" cy="160"/>
          </a:xfrm>
        </p:grpSpPr>
        <p:sp>
          <p:nvSpPr>
            <p:cNvPr id="17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76" name="Line 31"/>
          <p:cNvSpPr>
            <a:spLocks noChangeShapeType="1"/>
          </p:cNvSpPr>
          <p:nvPr/>
        </p:nvSpPr>
        <p:spPr bwMode="auto">
          <a:xfrm>
            <a:off x="4548250" y="3795072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77" name="Rectangle 35"/>
          <p:cNvSpPr>
            <a:spLocks noChangeArrowheads="1"/>
          </p:cNvSpPr>
          <p:nvPr/>
        </p:nvSpPr>
        <p:spPr bwMode="auto">
          <a:xfrm>
            <a:off x="4789789" y="341744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grpSp>
        <p:nvGrpSpPr>
          <p:cNvPr id="178" name="Group 4"/>
          <p:cNvGrpSpPr>
            <a:grpSpLocks/>
          </p:cNvGrpSpPr>
          <p:nvPr/>
        </p:nvGrpSpPr>
        <p:grpSpPr bwMode="auto">
          <a:xfrm>
            <a:off x="3000282" y="3790606"/>
            <a:ext cx="560445" cy="250936"/>
            <a:chOff x="1248" y="712"/>
            <a:chExt cx="520" cy="160"/>
          </a:xfrm>
        </p:grpSpPr>
        <p:sp>
          <p:nvSpPr>
            <p:cNvPr id="17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83" name="Rectangle 35"/>
          <p:cNvSpPr>
            <a:spLocks noChangeArrowheads="1"/>
          </p:cNvSpPr>
          <p:nvPr/>
        </p:nvSpPr>
        <p:spPr bwMode="auto">
          <a:xfrm>
            <a:off x="2969138" y="3420476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sp>
        <p:nvSpPr>
          <p:cNvPr id="184" name="Line 31"/>
          <p:cNvSpPr>
            <a:spLocks noChangeShapeType="1"/>
          </p:cNvSpPr>
          <p:nvPr/>
        </p:nvSpPr>
        <p:spPr bwMode="auto">
          <a:xfrm>
            <a:off x="5106767" y="3803153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grpSp>
        <p:nvGrpSpPr>
          <p:cNvPr id="185" name="Group 4"/>
          <p:cNvGrpSpPr>
            <a:grpSpLocks/>
          </p:cNvGrpSpPr>
          <p:nvPr/>
        </p:nvGrpSpPr>
        <p:grpSpPr bwMode="auto">
          <a:xfrm>
            <a:off x="1821649" y="3790606"/>
            <a:ext cx="560445" cy="250936"/>
            <a:chOff x="1248" y="712"/>
            <a:chExt cx="520" cy="160"/>
          </a:xfrm>
        </p:grpSpPr>
        <p:sp>
          <p:nvSpPr>
            <p:cNvPr id="18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90" name="Line 31"/>
          <p:cNvSpPr>
            <a:spLocks noChangeShapeType="1"/>
          </p:cNvSpPr>
          <p:nvPr/>
        </p:nvSpPr>
        <p:spPr bwMode="auto">
          <a:xfrm>
            <a:off x="1571604" y="3803153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91" name="Rectangle 35"/>
          <p:cNvSpPr>
            <a:spLocks noChangeArrowheads="1"/>
          </p:cNvSpPr>
          <p:nvPr/>
        </p:nvSpPr>
        <p:spPr bwMode="auto">
          <a:xfrm>
            <a:off x="1737494" y="3420476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sp>
        <p:nvSpPr>
          <p:cNvPr id="192" name="Rectangle 63"/>
          <p:cNvSpPr>
            <a:spLocks noChangeArrowheads="1"/>
          </p:cNvSpPr>
          <p:nvPr/>
        </p:nvSpPr>
        <p:spPr bwMode="auto">
          <a:xfrm>
            <a:off x="2500298" y="4676896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97" name="Rectangle 10"/>
          <p:cNvSpPr>
            <a:spLocks noChangeArrowheads="1"/>
          </p:cNvSpPr>
          <p:nvPr/>
        </p:nvSpPr>
        <p:spPr bwMode="auto">
          <a:xfrm>
            <a:off x="4214810" y="4706510"/>
            <a:ext cx="576263" cy="34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</a:t>
            </a:r>
          </a:p>
        </p:txBody>
      </p:sp>
      <p:cxnSp>
        <p:nvCxnSpPr>
          <p:cNvPr id="198" name="197 Conector recto"/>
          <p:cNvCxnSpPr/>
          <p:nvPr/>
        </p:nvCxnSpPr>
        <p:spPr>
          <a:xfrm rot="5400000">
            <a:off x="1000894" y="4340295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198 Conector recto"/>
          <p:cNvCxnSpPr/>
          <p:nvPr/>
        </p:nvCxnSpPr>
        <p:spPr>
          <a:xfrm rot="5400000">
            <a:off x="1631961" y="4340295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199 Conector recto"/>
          <p:cNvCxnSpPr/>
          <p:nvPr/>
        </p:nvCxnSpPr>
        <p:spPr>
          <a:xfrm rot="5400000">
            <a:off x="2215340" y="4340295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203 Conector recto"/>
          <p:cNvCxnSpPr/>
          <p:nvPr/>
        </p:nvCxnSpPr>
        <p:spPr>
          <a:xfrm>
            <a:off x="928662" y="4356106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 4"/>
          <p:cNvGrpSpPr>
            <a:grpSpLocks/>
          </p:cNvGrpSpPr>
          <p:nvPr/>
        </p:nvGrpSpPr>
        <p:grpSpPr bwMode="auto">
          <a:xfrm>
            <a:off x="5368877" y="3781529"/>
            <a:ext cx="560445" cy="250936"/>
            <a:chOff x="1248" y="712"/>
            <a:chExt cx="520" cy="160"/>
          </a:xfrm>
        </p:grpSpPr>
        <p:sp>
          <p:nvSpPr>
            <p:cNvPr id="20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10" name="209 Conector recto"/>
          <p:cNvCxnSpPr/>
          <p:nvPr/>
        </p:nvCxnSpPr>
        <p:spPr>
          <a:xfrm rot="5400000">
            <a:off x="4571206" y="4328489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69"/>
          <p:cNvSpPr>
            <a:spLocks noChangeArrowheads="1"/>
          </p:cNvSpPr>
          <p:nvPr/>
        </p:nvSpPr>
        <p:spPr bwMode="auto">
          <a:xfrm>
            <a:off x="4739305" y="4691046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216" name="Rectangle 69"/>
          <p:cNvSpPr>
            <a:spLocks noChangeArrowheads="1"/>
          </p:cNvSpPr>
          <p:nvPr/>
        </p:nvSpPr>
        <p:spPr bwMode="auto">
          <a:xfrm>
            <a:off x="5305676" y="4691046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sp>
        <p:nvSpPr>
          <p:cNvPr id="218" name="Rectangle 35"/>
          <p:cNvSpPr>
            <a:spLocks noChangeArrowheads="1"/>
          </p:cNvSpPr>
          <p:nvPr/>
        </p:nvSpPr>
        <p:spPr bwMode="auto">
          <a:xfrm>
            <a:off x="5357818" y="341836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sp>
        <p:nvSpPr>
          <p:cNvPr id="219" name="Rectangle 10"/>
          <p:cNvSpPr>
            <a:spLocks noChangeArrowheads="1"/>
          </p:cNvSpPr>
          <p:nvPr/>
        </p:nvSpPr>
        <p:spPr bwMode="auto">
          <a:xfrm>
            <a:off x="3026763" y="4687596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grpSp>
        <p:nvGrpSpPr>
          <p:cNvPr id="220" name="Group 4"/>
          <p:cNvGrpSpPr>
            <a:grpSpLocks/>
          </p:cNvGrpSpPr>
          <p:nvPr/>
        </p:nvGrpSpPr>
        <p:grpSpPr bwMode="auto">
          <a:xfrm>
            <a:off x="5929747" y="3781529"/>
            <a:ext cx="560445" cy="250936"/>
            <a:chOff x="1248" y="712"/>
            <a:chExt cx="520" cy="160"/>
          </a:xfrm>
        </p:grpSpPr>
        <p:sp>
          <p:nvSpPr>
            <p:cNvPr id="221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2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3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4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25" name="224 Conector recto"/>
          <p:cNvCxnSpPr/>
          <p:nvPr/>
        </p:nvCxnSpPr>
        <p:spPr>
          <a:xfrm rot="5400000">
            <a:off x="5714213" y="4296095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35"/>
          <p:cNvSpPr>
            <a:spLocks noChangeArrowheads="1"/>
          </p:cNvSpPr>
          <p:nvPr/>
        </p:nvSpPr>
        <p:spPr bwMode="auto">
          <a:xfrm>
            <a:off x="5929322" y="342900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sp>
        <p:nvSpPr>
          <p:cNvPr id="227" name="Rectangle 70"/>
          <p:cNvSpPr>
            <a:spLocks noChangeArrowheads="1"/>
          </p:cNvSpPr>
          <p:nvPr/>
        </p:nvSpPr>
        <p:spPr bwMode="auto">
          <a:xfrm>
            <a:off x="4762174" y="432931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grpSp>
        <p:nvGrpSpPr>
          <p:cNvPr id="228" name="Group 4"/>
          <p:cNvGrpSpPr>
            <a:grpSpLocks/>
          </p:cNvGrpSpPr>
          <p:nvPr/>
        </p:nvGrpSpPr>
        <p:grpSpPr bwMode="auto">
          <a:xfrm>
            <a:off x="6528171" y="3771030"/>
            <a:ext cx="560445" cy="250936"/>
            <a:chOff x="1248" y="712"/>
            <a:chExt cx="520" cy="160"/>
          </a:xfrm>
        </p:grpSpPr>
        <p:sp>
          <p:nvSpPr>
            <p:cNvPr id="22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34" name="Rectangle 35"/>
          <p:cNvSpPr>
            <a:spLocks noChangeArrowheads="1"/>
          </p:cNvSpPr>
          <p:nvPr/>
        </p:nvSpPr>
        <p:spPr bwMode="auto">
          <a:xfrm>
            <a:off x="6503899" y="340594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Ciclo9</a:t>
            </a:r>
          </a:p>
        </p:txBody>
      </p:sp>
      <p:sp>
        <p:nvSpPr>
          <p:cNvPr id="235" name="Line 31"/>
          <p:cNvSpPr>
            <a:spLocks noChangeShapeType="1"/>
          </p:cNvSpPr>
          <p:nvPr/>
        </p:nvSpPr>
        <p:spPr bwMode="auto">
          <a:xfrm>
            <a:off x="6836643" y="379165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236" name="Rectangle 70"/>
          <p:cNvSpPr>
            <a:spLocks noChangeArrowheads="1"/>
          </p:cNvSpPr>
          <p:nvPr/>
        </p:nvSpPr>
        <p:spPr bwMode="auto">
          <a:xfrm>
            <a:off x="6480115" y="4686667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237" name="Rectangle 71"/>
          <p:cNvSpPr>
            <a:spLocks noChangeArrowheads="1"/>
          </p:cNvSpPr>
          <p:nvPr/>
        </p:nvSpPr>
        <p:spPr bwMode="auto">
          <a:xfrm>
            <a:off x="7128025" y="4685051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238" name="Rectangle 71"/>
          <p:cNvSpPr>
            <a:spLocks noChangeArrowheads="1"/>
          </p:cNvSpPr>
          <p:nvPr/>
        </p:nvSpPr>
        <p:spPr bwMode="auto">
          <a:xfrm>
            <a:off x="5388877" y="4346134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grpSp>
        <p:nvGrpSpPr>
          <p:cNvPr id="240" name="Group 4"/>
          <p:cNvGrpSpPr>
            <a:grpSpLocks/>
          </p:cNvGrpSpPr>
          <p:nvPr/>
        </p:nvGrpSpPr>
        <p:grpSpPr bwMode="auto">
          <a:xfrm>
            <a:off x="7098753" y="3770034"/>
            <a:ext cx="560445" cy="250936"/>
            <a:chOff x="1248" y="712"/>
            <a:chExt cx="520" cy="160"/>
          </a:xfrm>
        </p:grpSpPr>
        <p:sp>
          <p:nvSpPr>
            <p:cNvPr id="241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42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43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44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45" name="244 Conector recto"/>
          <p:cNvCxnSpPr/>
          <p:nvPr/>
        </p:nvCxnSpPr>
        <p:spPr>
          <a:xfrm rot="5400000">
            <a:off x="6301082" y="4316994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69"/>
          <p:cNvSpPr>
            <a:spLocks noChangeArrowheads="1"/>
          </p:cNvSpPr>
          <p:nvPr/>
        </p:nvSpPr>
        <p:spPr bwMode="auto">
          <a:xfrm>
            <a:off x="5881042" y="4699118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cxnSp>
        <p:nvCxnSpPr>
          <p:cNvPr id="247" name="246 Conector recto"/>
          <p:cNvCxnSpPr/>
          <p:nvPr/>
        </p:nvCxnSpPr>
        <p:spPr>
          <a:xfrm rot="5400000">
            <a:off x="6883219" y="428460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35"/>
          <p:cNvSpPr>
            <a:spLocks noChangeArrowheads="1"/>
          </p:cNvSpPr>
          <p:nvPr/>
        </p:nvSpPr>
        <p:spPr bwMode="auto">
          <a:xfrm>
            <a:off x="7040396" y="3406872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Ciclo10</a:t>
            </a:r>
          </a:p>
        </p:txBody>
      </p:sp>
      <p:grpSp>
        <p:nvGrpSpPr>
          <p:cNvPr id="249" name="Group 4"/>
          <p:cNvGrpSpPr>
            <a:grpSpLocks/>
          </p:cNvGrpSpPr>
          <p:nvPr/>
        </p:nvGrpSpPr>
        <p:grpSpPr bwMode="auto">
          <a:xfrm>
            <a:off x="7659623" y="3770034"/>
            <a:ext cx="560445" cy="250936"/>
            <a:chOff x="1248" y="712"/>
            <a:chExt cx="520" cy="160"/>
          </a:xfrm>
        </p:grpSpPr>
        <p:sp>
          <p:nvSpPr>
            <p:cNvPr id="25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54" name="253 Conector recto"/>
          <p:cNvCxnSpPr/>
          <p:nvPr/>
        </p:nvCxnSpPr>
        <p:spPr>
          <a:xfrm rot="5400000">
            <a:off x="7444089" y="428460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35"/>
          <p:cNvSpPr>
            <a:spLocks noChangeArrowheads="1"/>
          </p:cNvSpPr>
          <p:nvPr/>
        </p:nvSpPr>
        <p:spPr bwMode="auto">
          <a:xfrm>
            <a:off x="7627666" y="3417505"/>
            <a:ext cx="67121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Ciclo11</a:t>
            </a:r>
          </a:p>
        </p:txBody>
      </p:sp>
      <p:cxnSp>
        <p:nvCxnSpPr>
          <p:cNvPr id="259" name="258 Conector recto"/>
          <p:cNvCxnSpPr/>
          <p:nvPr/>
        </p:nvCxnSpPr>
        <p:spPr>
          <a:xfrm rot="5400000">
            <a:off x="5144298" y="4285462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2" name="Group 4"/>
          <p:cNvGrpSpPr>
            <a:grpSpLocks/>
          </p:cNvGrpSpPr>
          <p:nvPr/>
        </p:nvGrpSpPr>
        <p:grpSpPr bwMode="auto">
          <a:xfrm>
            <a:off x="8250537" y="3762050"/>
            <a:ext cx="560445" cy="250936"/>
            <a:chOff x="1248" y="712"/>
            <a:chExt cx="520" cy="160"/>
          </a:xfrm>
        </p:grpSpPr>
        <p:sp>
          <p:nvSpPr>
            <p:cNvPr id="26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6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6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6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68" name="Rectangle 10"/>
          <p:cNvSpPr>
            <a:spLocks noChangeArrowheads="1"/>
          </p:cNvSpPr>
          <p:nvPr/>
        </p:nvSpPr>
        <p:spPr bwMode="auto">
          <a:xfrm>
            <a:off x="3614407" y="4691726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cxnSp>
        <p:nvCxnSpPr>
          <p:cNvPr id="201" name="200 Conector recto"/>
          <p:cNvCxnSpPr/>
          <p:nvPr/>
        </p:nvCxnSpPr>
        <p:spPr>
          <a:xfrm rot="5400000">
            <a:off x="2786844" y="4340295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201 Conector recto"/>
          <p:cNvCxnSpPr/>
          <p:nvPr/>
        </p:nvCxnSpPr>
        <p:spPr>
          <a:xfrm rot="5400000">
            <a:off x="3429786" y="4328489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202 Conector recto"/>
          <p:cNvCxnSpPr/>
          <p:nvPr/>
        </p:nvCxnSpPr>
        <p:spPr>
          <a:xfrm rot="5400000">
            <a:off x="4001290" y="4328489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256 Conector recto"/>
          <p:cNvCxnSpPr/>
          <p:nvPr/>
        </p:nvCxnSpPr>
        <p:spPr>
          <a:xfrm>
            <a:off x="841458" y="4697530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257 Conector recto"/>
          <p:cNvCxnSpPr/>
          <p:nvPr/>
        </p:nvCxnSpPr>
        <p:spPr>
          <a:xfrm>
            <a:off x="872990" y="5016402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270 Rectángulo"/>
          <p:cNvSpPr/>
          <p:nvPr/>
        </p:nvSpPr>
        <p:spPr>
          <a:xfrm>
            <a:off x="2857488" y="2564904"/>
            <a:ext cx="22145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600" dirty="0" err="1"/>
              <a:t>The</a:t>
            </a:r>
            <a:r>
              <a:rPr lang="es-ES_tradnl" sz="1600" dirty="0"/>
              <a:t> FP </a:t>
            </a:r>
            <a:r>
              <a:rPr lang="es-ES_tradnl" sz="1600" dirty="0" err="1"/>
              <a:t>Adder</a:t>
            </a:r>
            <a:r>
              <a:rPr lang="es-ES_tradnl" sz="1600" dirty="0"/>
              <a:t> has a </a:t>
            </a:r>
            <a:r>
              <a:rPr lang="es-ES_tradnl" sz="1600" dirty="0" err="1"/>
              <a:t>latency</a:t>
            </a:r>
            <a:r>
              <a:rPr lang="es-ES_tradnl" sz="1600" dirty="0"/>
              <a:t> of 3 </a:t>
            </a:r>
            <a:r>
              <a:rPr lang="es-ES_tradnl" sz="1600" dirty="0" err="1"/>
              <a:t>cycles</a:t>
            </a:r>
            <a:endParaRPr lang="es-ES" sz="1600" dirty="0"/>
          </a:p>
        </p:txBody>
      </p:sp>
      <p:sp>
        <p:nvSpPr>
          <p:cNvPr id="274" name="273 Abrir llave"/>
          <p:cNvSpPr/>
          <p:nvPr/>
        </p:nvSpPr>
        <p:spPr>
          <a:xfrm rot="16200000">
            <a:off x="5464975" y="4464851"/>
            <a:ext cx="357190" cy="1571636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274 Abrir llave"/>
          <p:cNvSpPr/>
          <p:nvPr/>
        </p:nvSpPr>
        <p:spPr>
          <a:xfrm rot="5400000">
            <a:off x="3750463" y="2464587"/>
            <a:ext cx="357190" cy="1571636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7" name="Rectangle 69"/>
          <p:cNvSpPr>
            <a:spLocks noChangeArrowheads="1"/>
          </p:cNvSpPr>
          <p:nvPr/>
        </p:nvSpPr>
        <p:spPr bwMode="auto">
          <a:xfrm>
            <a:off x="2928926" y="4357694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278" name="Rectangle 69"/>
          <p:cNvSpPr>
            <a:spLocks noChangeArrowheads="1"/>
          </p:cNvSpPr>
          <p:nvPr/>
        </p:nvSpPr>
        <p:spPr bwMode="auto">
          <a:xfrm>
            <a:off x="3558361" y="4357694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sp>
        <p:nvSpPr>
          <p:cNvPr id="279" name="Rectangle 69"/>
          <p:cNvSpPr>
            <a:spLocks noChangeArrowheads="1"/>
          </p:cNvSpPr>
          <p:nvPr/>
        </p:nvSpPr>
        <p:spPr bwMode="auto">
          <a:xfrm>
            <a:off x="4181025" y="4365766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sp>
        <p:nvSpPr>
          <p:cNvPr id="280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30888" y="6492899"/>
            <a:ext cx="2133600" cy="365125"/>
          </a:xfrm>
          <a:ln/>
        </p:spPr>
        <p:txBody>
          <a:bodyPr/>
          <a:lstStyle/>
          <a:p>
            <a:pPr>
              <a:defRPr/>
            </a:pPr>
            <a:fld id="{4DDB0DDA-702A-4C00-B73F-CBA46D99E87E}" type="slidenum">
              <a:rPr lang="en-US">
                <a:latin typeface="+mj-lt"/>
              </a:rPr>
              <a:pPr>
                <a:defRPr/>
              </a:pPr>
              <a:t>93</a:t>
            </a:fld>
            <a:endParaRPr lang="en-US">
              <a:latin typeface="+mj-lt"/>
            </a:endParaRPr>
          </a:p>
        </p:txBody>
      </p:sp>
      <p:grpSp>
        <p:nvGrpSpPr>
          <p:cNvPr id="282" name="281 Grupo"/>
          <p:cNvGrpSpPr/>
          <p:nvPr/>
        </p:nvGrpSpPr>
        <p:grpSpPr>
          <a:xfrm>
            <a:off x="428596" y="6060064"/>
            <a:ext cx="8572528" cy="369332"/>
            <a:chOff x="571472" y="5491949"/>
            <a:chExt cx="8572528" cy="369332"/>
          </a:xfrm>
        </p:grpSpPr>
        <p:sp>
          <p:nvSpPr>
            <p:cNvPr id="283" name="Text Box 158"/>
            <p:cNvSpPr txBox="1">
              <a:spLocks noChangeArrowheads="1"/>
            </p:cNvSpPr>
            <p:nvPr/>
          </p:nvSpPr>
          <p:spPr bwMode="auto">
            <a:xfrm>
              <a:off x="571472" y="5491949"/>
              <a:ext cx="857252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vl="1">
                <a:buFont typeface="Wingdings" pitchFamily="2" charset="2"/>
                <a:buChar char="ü"/>
              </a:pP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ID</a:t>
              </a:r>
              <a:r>
                <a:rPr lang="es-ES" b="1" baseline="-25000" dirty="0">
                  <a:solidFill>
                    <a:schemeClr val="accent4">
                      <a:lumMod val="75000"/>
                    </a:schemeClr>
                  </a:solidFill>
                </a:rPr>
                <a:t>P</a:t>
              </a: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s-ES" sz="1600" b="1" dirty="0" err="1"/>
                <a:t>stall</a:t>
              </a:r>
              <a:r>
                <a:rPr lang="es-ES" sz="1600" b="1" dirty="0"/>
                <a:t> </a:t>
              </a:r>
              <a:r>
                <a:rPr lang="es-ES" sz="1600" b="1" dirty="0" err="1"/>
                <a:t>due</a:t>
              </a:r>
              <a:r>
                <a:rPr lang="es-ES" sz="1600" b="1" dirty="0"/>
                <a:t> to </a:t>
              </a:r>
              <a:r>
                <a:rPr lang="es-ES" sz="1600" b="1" dirty="0" err="1"/>
                <a:t>structural</a:t>
              </a:r>
              <a:r>
                <a:rPr lang="es-ES" sz="1600" b="1" dirty="0"/>
                <a:t> </a:t>
              </a:r>
              <a:r>
                <a:rPr lang="es-ES" sz="1600" b="1" dirty="0" err="1"/>
                <a:t>hazard</a:t>
              </a:r>
              <a:r>
                <a:rPr lang="es-ES" sz="1600" b="1" dirty="0"/>
                <a:t>: </a:t>
              </a:r>
              <a:r>
                <a:rPr lang="es-ES" sz="1600" b="1" dirty="0" err="1"/>
                <a:t>the</a:t>
              </a:r>
              <a:r>
                <a:rPr lang="es-ES" sz="1600" b="1" dirty="0"/>
                <a:t> </a:t>
              </a:r>
              <a:r>
                <a:rPr lang="es-ES" sz="1600" b="1" dirty="0" err="1"/>
                <a:t>adder</a:t>
              </a:r>
              <a:r>
                <a:rPr lang="es-ES" sz="1600" b="1" dirty="0"/>
                <a:t> </a:t>
              </a:r>
              <a:r>
                <a:rPr lang="es-ES" sz="1600" b="1" dirty="0" err="1"/>
                <a:t>is</a:t>
              </a:r>
              <a:r>
                <a:rPr lang="es-ES" sz="1600" b="1" dirty="0"/>
                <a:t> </a:t>
              </a:r>
              <a:r>
                <a:rPr lang="es-ES" sz="1600" b="1" dirty="0" err="1"/>
                <a:t>not</a:t>
              </a:r>
              <a:r>
                <a:rPr lang="es-ES" sz="1600" b="1" dirty="0"/>
                <a:t> </a:t>
              </a:r>
              <a:r>
                <a:rPr lang="es-ES" sz="1600" b="1" dirty="0" err="1"/>
                <a:t>available</a:t>
              </a:r>
              <a:endParaRPr lang="es-ES" sz="1600" b="1" dirty="0"/>
            </a:p>
          </p:txBody>
        </p:sp>
        <p:sp>
          <p:nvSpPr>
            <p:cNvPr id="285" name="Rectangle 10"/>
            <p:cNvSpPr>
              <a:spLocks noChangeArrowheads="1"/>
            </p:cNvSpPr>
            <p:nvPr/>
          </p:nvSpPr>
          <p:spPr bwMode="auto">
            <a:xfrm>
              <a:off x="1107163" y="5536515"/>
              <a:ext cx="488567" cy="2738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 dirty="0">
                  <a:latin typeface="Arial" pitchFamily="34" charset="0"/>
                  <a:cs typeface="Arial" pitchFamily="34" charset="0"/>
                </a:rPr>
                <a:t>IDp</a:t>
              </a:r>
            </a:p>
          </p:txBody>
        </p:sp>
      </p:grpSp>
      <p:sp>
        <p:nvSpPr>
          <p:cNvPr id="286" name="Text Box 158"/>
          <p:cNvSpPr txBox="1">
            <a:spLocks noChangeArrowheads="1"/>
          </p:cNvSpPr>
          <p:nvPr/>
        </p:nvSpPr>
        <p:spPr bwMode="auto">
          <a:xfrm>
            <a:off x="2411760" y="5147900"/>
            <a:ext cx="26574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b="1" dirty="0">
                <a:solidFill>
                  <a:srgbClr val="C00000"/>
                </a:solidFill>
                <a:latin typeface="Calibri" pitchFamily="34" charset="0"/>
              </a:rPr>
              <a:t>2 </a:t>
            </a:r>
            <a:r>
              <a:rPr lang="es-ES_tradnl" b="1" dirty="0" err="1">
                <a:solidFill>
                  <a:srgbClr val="C00000"/>
                </a:solidFill>
                <a:latin typeface="Calibri" pitchFamily="34" charset="0"/>
              </a:rPr>
              <a:t>cycles</a:t>
            </a:r>
            <a:r>
              <a:rPr lang="es-ES_tradnl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_tradnl" b="1" dirty="0" err="1">
                <a:solidFill>
                  <a:srgbClr val="C00000"/>
                </a:solidFill>
                <a:latin typeface="Calibri" pitchFamily="34" charset="0"/>
              </a:rPr>
              <a:t>waiting</a:t>
            </a:r>
            <a:endParaRPr lang="es-ES_tradnl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103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/>
          </p:cNvSpPr>
          <p:nvPr>
            <p:ph type="body" sz="half" idx="1"/>
          </p:nvPr>
        </p:nvSpPr>
        <p:spPr>
          <a:xfrm>
            <a:off x="285720" y="980728"/>
            <a:ext cx="8858280" cy="14529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s-ES" sz="2200" b="1" dirty="0" err="1"/>
              <a:t>Solution</a:t>
            </a:r>
            <a:r>
              <a:rPr lang="es-ES" sz="2200" b="1" dirty="0"/>
              <a:t>:</a:t>
            </a:r>
            <a:r>
              <a:rPr lang="es-ES" sz="2200" dirty="0"/>
              <a:t>  </a:t>
            </a:r>
            <a:r>
              <a:rPr lang="es-ES" sz="2200" b="1" dirty="0" err="1">
                <a:solidFill>
                  <a:srgbClr val="0070C0"/>
                </a:solidFill>
              </a:rPr>
              <a:t>Pipelining</a:t>
            </a:r>
            <a:r>
              <a:rPr lang="es-ES" sz="2200" b="1" dirty="0">
                <a:solidFill>
                  <a:srgbClr val="0070C0"/>
                </a:solidFill>
              </a:rPr>
              <a:t> </a:t>
            </a:r>
            <a:r>
              <a:rPr lang="es-ES" sz="2200" b="1" dirty="0" err="1">
                <a:solidFill>
                  <a:srgbClr val="0070C0"/>
                </a:solidFill>
              </a:rPr>
              <a:t>the</a:t>
            </a:r>
            <a:r>
              <a:rPr lang="es-ES" sz="2200" b="1" dirty="0">
                <a:solidFill>
                  <a:srgbClr val="0070C0"/>
                </a:solidFill>
              </a:rPr>
              <a:t> FU </a:t>
            </a:r>
            <a:r>
              <a:rPr lang="es-ES" sz="2200" b="1" dirty="0" err="1">
                <a:solidFill>
                  <a:srgbClr val="0070C0"/>
                </a:solidFill>
              </a:rPr>
              <a:t>with</a:t>
            </a:r>
            <a:r>
              <a:rPr lang="es-ES" sz="2200" b="1" dirty="0">
                <a:solidFill>
                  <a:srgbClr val="0070C0"/>
                </a:solidFill>
              </a:rPr>
              <a:t> a </a:t>
            </a:r>
            <a:r>
              <a:rPr lang="es-ES" sz="2200" b="1" dirty="0" err="1">
                <a:solidFill>
                  <a:srgbClr val="0070C0"/>
                </a:solidFill>
              </a:rPr>
              <a:t>latency</a:t>
            </a:r>
            <a:r>
              <a:rPr lang="es-ES" sz="2200" b="1" dirty="0">
                <a:solidFill>
                  <a:srgbClr val="0070C0"/>
                </a:solidFill>
              </a:rPr>
              <a:t> &gt; 1</a:t>
            </a:r>
          </a:p>
          <a:p>
            <a:pPr lvl="1">
              <a:lnSpc>
                <a:spcPct val="70000"/>
              </a:lnSpc>
            </a:pPr>
            <a:endParaRPr lang="es-ES" sz="100" b="1" dirty="0">
              <a:solidFill>
                <a:srgbClr val="0070C0"/>
              </a:solidFill>
            </a:endParaRPr>
          </a:p>
          <a:p>
            <a:pPr lvl="1"/>
            <a:r>
              <a:rPr lang="es-ES" sz="2000" dirty="0" err="1"/>
              <a:t>Division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not</a:t>
            </a:r>
            <a:r>
              <a:rPr lang="es-ES" sz="2000" dirty="0"/>
              <a:t> </a:t>
            </a:r>
            <a:r>
              <a:rPr lang="es-ES" sz="2000" dirty="0" err="1"/>
              <a:t>usually</a:t>
            </a:r>
            <a:r>
              <a:rPr lang="es-ES" sz="2000" dirty="0"/>
              <a:t> </a:t>
            </a:r>
            <a:r>
              <a:rPr lang="es-ES" sz="2000" dirty="0" err="1"/>
              <a:t>pipelined</a:t>
            </a:r>
            <a:r>
              <a:rPr lang="es-ES" sz="2000" dirty="0"/>
              <a:t>, so in </a:t>
            </a:r>
            <a:r>
              <a:rPr lang="es-ES" sz="2000" dirty="0" err="1"/>
              <a:t>that</a:t>
            </a:r>
            <a:r>
              <a:rPr lang="es-ES" sz="2000" dirty="0"/>
              <a:t> case </a:t>
            </a:r>
            <a:r>
              <a:rPr lang="es-ES" sz="2000" dirty="0" err="1"/>
              <a:t>hazards</a:t>
            </a:r>
            <a:r>
              <a:rPr lang="es-ES" sz="2000" dirty="0"/>
              <a:t> </a:t>
            </a:r>
            <a:r>
              <a:rPr lang="es-ES" sz="2000" dirty="0" err="1"/>
              <a:t>must</a:t>
            </a:r>
            <a:r>
              <a:rPr lang="es-ES" sz="2000" dirty="0"/>
              <a:t> </a:t>
            </a:r>
            <a:r>
              <a:rPr lang="es-ES" sz="2000" dirty="0" err="1"/>
              <a:t>still</a:t>
            </a:r>
            <a:r>
              <a:rPr lang="es-ES" sz="2000" dirty="0"/>
              <a:t> be </a:t>
            </a:r>
            <a:r>
              <a:rPr lang="es-ES" sz="2000" dirty="0" err="1"/>
              <a:t>detected</a:t>
            </a:r>
            <a:endParaRPr lang="es-ES" sz="2000" dirty="0"/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357430"/>
            <a:ext cx="694412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06" name="Object 6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736628" y="5581650"/>
          <a:ext cx="2995612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3" name="Document" r:id="rId5" imgW="4902358" imgH="2188990" progId="Word.Document.8">
                  <p:embed/>
                </p:oleObj>
              </mc:Choice>
              <mc:Fallback>
                <p:oleObj name="Document" r:id="rId5" imgW="4902358" imgH="2188990" progId="Word.Document.8">
                  <p:embed/>
                  <p:pic>
                    <p:nvPicPr>
                      <p:cNvPr id="102406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628" y="5581650"/>
                        <a:ext cx="2995612" cy="133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3.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</a:t>
            </a:r>
            <a:r>
              <a:rPr lang="es-ES_tradnl" dirty="0" err="1"/>
              <a:t>structural</a:t>
            </a:r>
            <a:r>
              <a:rPr lang="es-ES_tradnl" dirty="0"/>
              <a:t> haz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40275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3.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</a:t>
            </a:r>
            <a:r>
              <a:rPr lang="es-ES_tradnl" dirty="0" err="1"/>
              <a:t>structural</a:t>
            </a:r>
            <a:r>
              <a:rPr lang="es-ES_tradnl" dirty="0"/>
              <a:t> haz</a:t>
            </a:r>
            <a:endParaRPr lang="es-ES" dirty="0"/>
          </a:p>
        </p:txBody>
      </p:sp>
      <p:sp>
        <p:nvSpPr>
          <p:cNvPr id="139" name="Rectangle 35"/>
          <p:cNvSpPr>
            <a:spLocks noChangeArrowheads="1"/>
          </p:cNvSpPr>
          <p:nvPr/>
        </p:nvSpPr>
        <p:spPr bwMode="auto">
          <a:xfrm>
            <a:off x="8215338" y="3429000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Ciclo12</a:t>
            </a:r>
          </a:p>
        </p:txBody>
      </p:sp>
      <p:sp>
        <p:nvSpPr>
          <p:cNvPr id="146" name="Rectangle 4"/>
          <p:cNvSpPr>
            <a:spLocks noChangeArrowheads="1"/>
          </p:cNvSpPr>
          <p:nvPr/>
        </p:nvSpPr>
        <p:spPr bwMode="auto">
          <a:xfrm>
            <a:off x="1071538" y="3829217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sp>
        <p:nvSpPr>
          <p:cNvPr id="147" name="Rectangle 59"/>
          <p:cNvSpPr>
            <a:spLocks noChangeArrowheads="1"/>
          </p:cNvSpPr>
          <p:nvPr/>
        </p:nvSpPr>
        <p:spPr bwMode="auto">
          <a:xfrm>
            <a:off x="500034" y="4357694"/>
            <a:ext cx="1325685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F3, F4,F6</a:t>
            </a:r>
          </a:p>
        </p:txBody>
      </p:sp>
      <p:sp>
        <p:nvSpPr>
          <p:cNvPr id="148" name="Rectangle 79"/>
          <p:cNvSpPr>
            <a:spLocks noChangeArrowheads="1"/>
          </p:cNvSpPr>
          <p:nvPr/>
        </p:nvSpPr>
        <p:spPr bwMode="auto">
          <a:xfrm>
            <a:off x="396697" y="4698156"/>
            <a:ext cx="1457131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F10, F2, F8</a:t>
            </a:r>
          </a:p>
        </p:txBody>
      </p:sp>
      <p:sp>
        <p:nvSpPr>
          <p:cNvPr id="149" name="Rectangle 63"/>
          <p:cNvSpPr>
            <a:spLocks noChangeArrowheads="1"/>
          </p:cNvSpPr>
          <p:nvPr/>
        </p:nvSpPr>
        <p:spPr bwMode="auto">
          <a:xfrm>
            <a:off x="1928794" y="4329283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2500298" y="4329283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23928" y="3792595"/>
            <a:ext cx="560445" cy="250936"/>
            <a:chOff x="1248" y="712"/>
            <a:chExt cx="520" cy="160"/>
          </a:xfrm>
        </p:grpSpPr>
        <p:sp>
          <p:nvSpPr>
            <p:cNvPr id="15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57" name="Rectangle 35"/>
          <p:cNvSpPr>
            <a:spLocks noChangeArrowheads="1"/>
          </p:cNvSpPr>
          <p:nvPr/>
        </p:nvSpPr>
        <p:spPr bwMode="auto">
          <a:xfrm>
            <a:off x="2397634" y="342552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83849" y="3782525"/>
            <a:ext cx="560445" cy="250936"/>
            <a:chOff x="1248" y="712"/>
            <a:chExt cx="520" cy="160"/>
          </a:xfrm>
        </p:grpSpPr>
        <p:sp>
          <p:nvSpPr>
            <p:cNvPr id="15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63" name="Rectangle 35"/>
          <p:cNvSpPr>
            <a:spLocks noChangeArrowheads="1"/>
          </p:cNvSpPr>
          <p:nvPr/>
        </p:nvSpPr>
        <p:spPr bwMode="auto">
          <a:xfrm>
            <a:off x="3571868" y="341239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226791" y="3782525"/>
            <a:ext cx="560445" cy="250936"/>
            <a:chOff x="1248" y="712"/>
            <a:chExt cx="520" cy="160"/>
          </a:xfrm>
        </p:grpSpPr>
        <p:sp>
          <p:nvSpPr>
            <p:cNvPr id="16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69" name="Line 31"/>
          <p:cNvSpPr>
            <a:spLocks noChangeShapeType="1"/>
          </p:cNvSpPr>
          <p:nvPr/>
        </p:nvSpPr>
        <p:spPr bwMode="auto">
          <a:xfrm>
            <a:off x="3976746" y="3795072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70" name="Rectangle 35"/>
          <p:cNvSpPr>
            <a:spLocks noChangeArrowheads="1"/>
          </p:cNvSpPr>
          <p:nvPr/>
        </p:nvSpPr>
        <p:spPr bwMode="auto">
          <a:xfrm>
            <a:off x="4214810" y="341744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798295" y="3782525"/>
            <a:ext cx="560445" cy="250936"/>
            <a:chOff x="1248" y="712"/>
            <a:chExt cx="520" cy="160"/>
          </a:xfrm>
        </p:grpSpPr>
        <p:sp>
          <p:nvSpPr>
            <p:cNvPr id="17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76" name="Line 31"/>
          <p:cNvSpPr>
            <a:spLocks noChangeShapeType="1"/>
          </p:cNvSpPr>
          <p:nvPr/>
        </p:nvSpPr>
        <p:spPr bwMode="auto">
          <a:xfrm>
            <a:off x="4548250" y="3795072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77" name="Rectangle 35"/>
          <p:cNvSpPr>
            <a:spLocks noChangeArrowheads="1"/>
          </p:cNvSpPr>
          <p:nvPr/>
        </p:nvSpPr>
        <p:spPr bwMode="auto">
          <a:xfrm>
            <a:off x="4789789" y="341744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000282" y="3790606"/>
            <a:ext cx="560445" cy="250936"/>
            <a:chOff x="1248" y="712"/>
            <a:chExt cx="520" cy="160"/>
          </a:xfrm>
        </p:grpSpPr>
        <p:sp>
          <p:nvSpPr>
            <p:cNvPr id="17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83" name="Rectangle 35"/>
          <p:cNvSpPr>
            <a:spLocks noChangeArrowheads="1"/>
          </p:cNvSpPr>
          <p:nvPr/>
        </p:nvSpPr>
        <p:spPr bwMode="auto">
          <a:xfrm>
            <a:off x="2969138" y="3420476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sp>
        <p:nvSpPr>
          <p:cNvPr id="184" name="Line 31"/>
          <p:cNvSpPr>
            <a:spLocks noChangeShapeType="1"/>
          </p:cNvSpPr>
          <p:nvPr/>
        </p:nvSpPr>
        <p:spPr bwMode="auto">
          <a:xfrm>
            <a:off x="5106767" y="3803153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821649" y="3790606"/>
            <a:ext cx="560445" cy="250936"/>
            <a:chOff x="1248" y="712"/>
            <a:chExt cx="520" cy="160"/>
          </a:xfrm>
        </p:grpSpPr>
        <p:sp>
          <p:nvSpPr>
            <p:cNvPr id="18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90" name="Line 31"/>
          <p:cNvSpPr>
            <a:spLocks noChangeShapeType="1"/>
          </p:cNvSpPr>
          <p:nvPr/>
        </p:nvSpPr>
        <p:spPr bwMode="auto">
          <a:xfrm>
            <a:off x="1571604" y="3803153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91" name="Rectangle 35"/>
          <p:cNvSpPr>
            <a:spLocks noChangeArrowheads="1"/>
          </p:cNvSpPr>
          <p:nvPr/>
        </p:nvSpPr>
        <p:spPr bwMode="auto">
          <a:xfrm>
            <a:off x="1737494" y="3420476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sp>
        <p:nvSpPr>
          <p:cNvPr id="192" name="Rectangle 63"/>
          <p:cNvSpPr>
            <a:spLocks noChangeArrowheads="1"/>
          </p:cNvSpPr>
          <p:nvPr/>
        </p:nvSpPr>
        <p:spPr bwMode="auto">
          <a:xfrm>
            <a:off x="2500298" y="4676896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97" name="Rectangle 10"/>
          <p:cNvSpPr>
            <a:spLocks noChangeArrowheads="1"/>
          </p:cNvSpPr>
          <p:nvPr/>
        </p:nvSpPr>
        <p:spPr bwMode="auto">
          <a:xfrm>
            <a:off x="2991990" y="4706510"/>
            <a:ext cx="576263" cy="34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</a:t>
            </a:r>
          </a:p>
        </p:txBody>
      </p:sp>
      <p:cxnSp>
        <p:nvCxnSpPr>
          <p:cNvPr id="198" name="197 Conector recto"/>
          <p:cNvCxnSpPr/>
          <p:nvPr/>
        </p:nvCxnSpPr>
        <p:spPr>
          <a:xfrm rot="5400000">
            <a:off x="1000894" y="4340295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198 Conector recto"/>
          <p:cNvCxnSpPr/>
          <p:nvPr/>
        </p:nvCxnSpPr>
        <p:spPr>
          <a:xfrm rot="5400000">
            <a:off x="1631961" y="4340295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199 Conector recto"/>
          <p:cNvCxnSpPr/>
          <p:nvPr/>
        </p:nvCxnSpPr>
        <p:spPr>
          <a:xfrm rot="5400000">
            <a:off x="2215340" y="4340295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203 Conector recto"/>
          <p:cNvCxnSpPr/>
          <p:nvPr/>
        </p:nvCxnSpPr>
        <p:spPr>
          <a:xfrm>
            <a:off x="928662" y="4356106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5368877" y="3781529"/>
            <a:ext cx="560445" cy="250936"/>
            <a:chOff x="1248" y="712"/>
            <a:chExt cx="520" cy="160"/>
          </a:xfrm>
        </p:grpSpPr>
        <p:sp>
          <p:nvSpPr>
            <p:cNvPr id="20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10" name="209 Conector recto"/>
          <p:cNvCxnSpPr/>
          <p:nvPr/>
        </p:nvCxnSpPr>
        <p:spPr>
          <a:xfrm rot="5400000">
            <a:off x="4571206" y="4328489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69"/>
          <p:cNvSpPr>
            <a:spLocks noChangeArrowheads="1"/>
          </p:cNvSpPr>
          <p:nvPr/>
        </p:nvSpPr>
        <p:spPr bwMode="auto">
          <a:xfrm>
            <a:off x="3563783" y="4691046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216" name="Rectangle 69"/>
          <p:cNvSpPr>
            <a:spLocks noChangeArrowheads="1"/>
          </p:cNvSpPr>
          <p:nvPr/>
        </p:nvSpPr>
        <p:spPr bwMode="auto">
          <a:xfrm>
            <a:off x="4161686" y="4691046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sp>
        <p:nvSpPr>
          <p:cNvPr id="218" name="Rectangle 35"/>
          <p:cNvSpPr>
            <a:spLocks noChangeArrowheads="1"/>
          </p:cNvSpPr>
          <p:nvPr/>
        </p:nvSpPr>
        <p:spPr bwMode="auto">
          <a:xfrm>
            <a:off x="5357818" y="341836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929747" y="3781529"/>
            <a:ext cx="560445" cy="250936"/>
            <a:chOff x="1248" y="712"/>
            <a:chExt cx="520" cy="160"/>
          </a:xfrm>
        </p:grpSpPr>
        <p:sp>
          <p:nvSpPr>
            <p:cNvPr id="221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2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3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4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25" name="224 Conector recto"/>
          <p:cNvCxnSpPr/>
          <p:nvPr/>
        </p:nvCxnSpPr>
        <p:spPr>
          <a:xfrm rot="5400000">
            <a:off x="5714213" y="4296095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35"/>
          <p:cNvSpPr>
            <a:spLocks noChangeArrowheads="1"/>
          </p:cNvSpPr>
          <p:nvPr/>
        </p:nvSpPr>
        <p:spPr bwMode="auto">
          <a:xfrm>
            <a:off x="5929322" y="342900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sp>
        <p:nvSpPr>
          <p:cNvPr id="227" name="Rectangle 70"/>
          <p:cNvSpPr>
            <a:spLocks noChangeArrowheads="1"/>
          </p:cNvSpPr>
          <p:nvPr/>
        </p:nvSpPr>
        <p:spPr bwMode="auto">
          <a:xfrm>
            <a:off x="4762174" y="432931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528171" y="3771030"/>
            <a:ext cx="560445" cy="250936"/>
            <a:chOff x="1248" y="712"/>
            <a:chExt cx="520" cy="160"/>
          </a:xfrm>
        </p:grpSpPr>
        <p:sp>
          <p:nvSpPr>
            <p:cNvPr id="22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34" name="Rectangle 35"/>
          <p:cNvSpPr>
            <a:spLocks noChangeArrowheads="1"/>
          </p:cNvSpPr>
          <p:nvPr/>
        </p:nvSpPr>
        <p:spPr bwMode="auto">
          <a:xfrm>
            <a:off x="6503899" y="340594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Ciclo9</a:t>
            </a:r>
          </a:p>
        </p:txBody>
      </p:sp>
      <p:sp>
        <p:nvSpPr>
          <p:cNvPr id="235" name="Line 31"/>
          <p:cNvSpPr>
            <a:spLocks noChangeShapeType="1"/>
          </p:cNvSpPr>
          <p:nvPr/>
        </p:nvSpPr>
        <p:spPr bwMode="auto">
          <a:xfrm>
            <a:off x="6836643" y="379165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236" name="Rectangle 70"/>
          <p:cNvSpPr>
            <a:spLocks noChangeArrowheads="1"/>
          </p:cNvSpPr>
          <p:nvPr/>
        </p:nvSpPr>
        <p:spPr bwMode="auto">
          <a:xfrm>
            <a:off x="5304593" y="4686667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237" name="Rectangle 71"/>
          <p:cNvSpPr>
            <a:spLocks noChangeArrowheads="1"/>
          </p:cNvSpPr>
          <p:nvPr/>
        </p:nvSpPr>
        <p:spPr bwMode="auto">
          <a:xfrm>
            <a:off x="5952503" y="4685051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238" name="Rectangle 71"/>
          <p:cNvSpPr>
            <a:spLocks noChangeArrowheads="1"/>
          </p:cNvSpPr>
          <p:nvPr/>
        </p:nvSpPr>
        <p:spPr bwMode="auto">
          <a:xfrm>
            <a:off x="5388877" y="4346134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7098753" y="3770034"/>
            <a:ext cx="560445" cy="250936"/>
            <a:chOff x="1248" y="712"/>
            <a:chExt cx="520" cy="160"/>
          </a:xfrm>
        </p:grpSpPr>
        <p:sp>
          <p:nvSpPr>
            <p:cNvPr id="241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42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43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44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45" name="244 Conector recto"/>
          <p:cNvCxnSpPr/>
          <p:nvPr/>
        </p:nvCxnSpPr>
        <p:spPr>
          <a:xfrm rot="5400000">
            <a:off x="6301082" y="4316994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69"/>
          <p:cNvSpPr>
            <a:spLocks noChangeArrowheads="1"/>
          </p:cNvSpPr>
          <p:nvPr/>
        </p:nvSpPr>
        <p:spPr bwMode="auto">
          <a:xfrm>
            <a:off x="4737052" y="4699118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cxnSp>
        <p:nvCxnSpPr>
          <p:cNvPr id="247" name="246 Conector recto"/>
          <p:cNvCxnSpPr/>
          <p:nvPr/>
        </p:nvCxnSpPr>
        <p:spPr>
          <a:xfrm rot="5400000">
            <a:off x="6883219" y="428460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35"/>
          <p:cNvSpPr>
            <a:spLocks noChangeArrowheads="1"/>
          </p:cNvSpPr>
          <p:nvPr/>
        </p:nvSpPr>
        <p:spPr bwMode="auto">
          <a:xfrm>
            <a:off x="7040396" y="3406872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Ciclo10</a:t>
            </a: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7659623" y="3770034"/>
            <a:ext cx="560445" cy="250936"/>
            <a:chOff x="1248" y="712"/>
            <a:chExt cx="520" cy="160"/>
          </a:xfrm>
        </p:grpSpPr>
        <p:sp>
          <p:nvSpPr>
            <p:cNvPr id="25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54" name="253 Conector recto"/>
          <p:cNvCxnSpPr/>
          <p:nvPr/>
        </p:nvCxnSpPr>
        <p:spPr>
          <a:xfrm rot="5400000">
            <a:off x="7444089" y="428460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35"/>
          <p:cNvSpPr>
            <a:spLocks noChangeArrowheads="1"/>
          </p:cNvSpPr>
          <p:nvPr/>
        </p:nvSpPr>
        <p:spPr bwMode="auto">
          <a:xfrm>
            <a:off x="7627666" y="3417505"/>
            <a:ext cx="67121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Ciclo11</a:t>
            </a:r>
          </a:p>
        </p:txBody>
      </p:sp>
      <p:cxnSp>
        <p:nvCxnSpPr>
          <p:cNvPr id="259" name="258 Conector recto"/>
          <p:cNvCxnSpPr/>
          <p:nvPr/>
        </p:nvCxnSpPr>
        <p:spPr>
          <a:xfrm rot="5400000">
            <a:off x="5144298" y="4285462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8250537" y="3762050"/>
            <a:ext cx="560445" cy="250936"/>
            <a:chOff x="1248" y="712"/>
            <a:chExt cx="520" cy="160"/>
          </a:xfrm>
        </p:grpSpPr>
        <p:sp>
          <p:nvSpPr>
            <p:cNvPr id="26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6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6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6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01" name="200 Conector recto"/>
          <p:cNvCxnSpPr/>
          <p:nvPr/>
        </p:nvCxnSpPr>
        <p:spPr>
          <a:xfrm rot="5400000">
            <a:off x="2786844" y="4340295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201 Conector recto"/>
          <p:cNvCxnSpPr/>
          <p:nvPr/>
        </p:nvCxnSpPr>
        <p:spPr>
          <a:xfrm rot="5400000">
            <a:off x="3429786" y="4328489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202 Conector recto"/>
          <p:cNvCxnSpPr/>
          <p:nvPr/>
        </p:nvCxnSpPr>
        <p:spPr>
          <a:xfrm rot="5400000">
            <a:off x="4001290" y="4328489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256 Conector recto"/>
          <p:cNvCxnSpPr/>
          <p:nvPr/>
        </p:nvCxnSpPr>
        <p:spPr>
          <a:xfrm>
            <a:off x="841458" y="4697530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257 Conector recto"/>
          <p:cNvCxnSpPr/>
          <p:nvPr/>
        </p:nvCxnSpPr>
        <p:spPr>
          <a:xfrm>
            <a:off x="872990" y="5016402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274 Abrir llave"/>
          <p:cNvSpPr/>
          <p:nvPr/>
        </p:nvSpPr>
        <p:spPr>
          <a:xfrm rot="5400000">
            <a:off x="3643306" y="2428868"/>
            <a:ext cx="428628" cy="1571636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7" name="Rectangle 69"/>
          <p:cNvSpPr>
            <a:spLocks noChangeArrowheads="1"/>
          </p:cNvSpPr>
          <p:nvPr/>
        </p:nvSpPr>
        <p:spPr bwMode="auto">
          <a:xfrm>
            <a:off x="2928926" y="4357694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278" name="Rectangle 69"/>
          <p:cNvSpPr>
            <a:spLocks noChangeArrowheads="1"/>
          </p:cNvSpPr>
          <p:nvPr/>
        </p:nvSpPr>
        <p:spPr bwMode="auto">
          <a:xfrm>
            <a:off x="3558361" y="4357694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sp>
        <p:nvSpPr>
          <p:cNvPr id="279" name="Rectangle 69"/>
          <p:cNvSpPr>
            <a:spLocks noChangeArrowheads="1"/>
          </p:cNvSpPr>
          <p:nvPr/>
        </p:nvSpPr>
        <p:spPr bwMode="auto">
          <a:xfrm>
            <a:off x="4181025" y="4365766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sp>
        <p:nvSpPr>
          <p:cNvPr id="280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30888" y="6492899"/>
            <a:ext cx="2133600" cy="365125"/>
          </a:xfrm>
          <a:ln/>
        </p:spPr>
        <p:txBody>
          <a:bodyPr/>
          <a:lstStyle/>
          <a:p>
            <a:pPr>
              <a:defRPr/>
            </a:pPr>
            <a:fld id="{4DDB0DDA-702A-4C00-B73F-CBA46D99E87E}" type="slidenum">
              <a:rPr lang="en-US">
                <a:latin typeface="+mj-lt"/>
              </a:rPr>
              <a:pPr>
                <a:defRPr/>
              </a:pPr>
              <a:t>95</a:t>
            </a:fld>
            <a:endParaRPr lang="en-US">
              <a:latin typeface="+mj-lt"/>
            </a:endParaRPr>
          </a:p>
        </p:txBody>
      </p:sp>
      <p:sp>
        <p:nvSpPr>
          <p:cNvPr id="286" name="Text Box 158"/>
          <p:cNvSpPr txBox="1">
            <a:spLocks noChangeArrowheads="1"/>
          </p:cNvSpPr>
          <p:nvPr/>
        </p:nvSpPr>
        <p:spPr bwMode="auto">
          <a:xfrm>
            <a:off x="1500166" y="5286388"/>
            <a:ext cx="47898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b="1" dirty="0">
                <a:solidFill>
                  <a:srgbClr val="0070C0"/>
                </a:solidFill>
                <a:latin typeface="Calibri" pitchFamily="34" charset="0"/>
              </a:rPr>
              <a:t>No </a:t>
            </a:r>
            <a:r>
              <a:rPr lang="es-ES_tradnl" b="1" dirty="0" err="1">
                <a:solidFill>
                  <a:srgbClr val="0070C0"/>
                </a:solidFill>
                <a:latin typeface="Calibri" pitchFamily="34" charset="0"/>
              </a:rPr>
              <a:t>stall</a:t>
            </a:r>
            <a:r>
              <a:rPr lang="es-ES_tradnl" b="1" dirty="0">
                <a:solidFill>
                  <a:srgbClr val="0070C0"/>
                </a:solidFill>
                <a:latin typeface="Calibri" pitchFamily="34" charset="0"/>
              </a:rPr>
              <a:t> in 2nd </a:t>
            </a:r>
            <a:r>
              <a:rPr lang="es-ES_tradnl" b="1" dirty="0" err="1">
                <a:solidFill>
                  <a:srgbClr val="0070C0"/>
                </a:solidFill>
                <a:latin typeface="Calibri" pitchFamily="34" charset="0"/>
              </a:rPr>
              <a:t>instruction</a:t>
            </a:r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7" name="116 Rectángulo"/>
          <p:cNvSpPr/>
          <p:nvPr/>
        </p:nvSpPr>
        <p:spPr>
          <a:xfrm>
            <a:off x="2857488" y="2492896"/>
            <a:ext cx="22145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600" dirty="0" err="1"/>
              <a:t>The</a:t>
            </a:r>
            <a:r>
              <a:rPr lang="es-ES_tradnl" sz="1600" dirty="0"/>
              <a:t> FP </a:t>
            </a:r>
            <a:r>
              <a:rPr lang="es-ES_tradnl" sz="1600" dirty="0" err="1"/>
              <a:t>Adder</a:t>
            </a:r>
            <a:r>
              <a:rPr lang="es-ES_tradnl" sz="1600" dirty="0"/>
              <a:t> has a </a:t>
            </a:r>
            <a:r>
              <a:rPr lang="es-ES_tradnl" sz="1600" dirty="0" err="1"/>
              <a:t>latency</a:t>
            </a:r>
            <a:r>
              <a:rPr lang="es-ES_tradnl" sz="1600" dirty="0"/>
              <a:t> of 3 </a:t>
            </a:r>
            <a:r>
              <a:rPr lang="es-ES_tradnl" sz="1600" dirty="0" err="1"/>
              <a:t>cycles</a:t>
            </a:r>
            <a:endParaRPr lang="es-ES" sz="1600" dirty="0"/>
          </a:p>
        </p:txBody>
      </p:sp>
      <p:sp>
        <p:nvSpPr>
          <p:cNvPr id="121" name="Rectangle 3"/>
          <p:cNvSpPr>
            <a:spLocks noGrp="1"/>
          </p:cNvSpPr>
          <p:nvPr>
            <p:ph type="body" sz="half" idx="1"/>
          </p:nvPr>
        </p:nvSpPr>
        <p:spPr>
          <a:xfrm>
            <a:off x="357158" y="918980"/>
            <a:ext cx="8435975" cy="12858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S_tradnl" sz="2200" b="1" dirty="0" err="1">
                <a:solidFill>
                  <a:srgbClr val="C00000"/>
                </a:solidFill>
              </a:rPr>
              <a:t>Structural</a:t>
            </a:r>
            <a:r>
              <a:rPr lang="es-ES_tradnl" sz="2200" b="1" dirty="0">
                <a:solidFill>
                  <a:srgbClr val="C00000"/>
                </a:solidFill>
              </a:rPr>
              <a:t> </a:t>
            </a:r>
            <a:r>
              <a:rPr lang="es-ES_tradnl" sz="2200" b="1" dirty="0" err="1">
                <a:solidFill>
                  <a:srgbClr val="C00000"/>
                </a:solidFill>
              </a:rPr>
              <a:t>hazard</a:t>
            </a:r>
            <a:r>
              <a:rPr lang="es-ES_tradnl" sz="2200" b="1" dirty="0"/>
              <a:t>:</a:t>
            </a:r>
            <a:r>
              <a:rPr lang="es-ES_tradnl" sz="2200" b="1" dirty="0">
                <a:solidFill>
                  <a:srgbClr val="C00000"/>
                </a:solidFill>
              </a:rPr>
              <a:t> </a:t>
            </a:r>
            <a:r>
              <a:rPr lang="es-ES_tradnl" sz="2200" b="1" dirty="0" err="1"/>
              <a:t>Two</a:t>
            </a:r>
            <a:r>
              <a:rPr lang="es-ES_tradnl" sz="2200" b="1" dirty="0"/>
              <a:t> </a:t>
            </a:r>
            <a:r>
              <a:rPr lang="es-ES_tradnl" sz="2200" b="1" dirty="0" err="1"/>
              <a:t>instructions</a:t>
            </a:r>
            <a:r>
              <a:rPr lang="es-ES_tradnl" sz="2200" b="1" dirty="0"/>
              <a:t> </a:t>
            </a:r>
            <a:r>
              <a:rPr lang="es-ES_tradnl" sz="2200" b="1" dirty="0" err="1"/>
              <a:t>needing</a:t>
            </a:r>
            <a:r>
              <a:rPr lang="es-ES_tradnl" sz="2200" b="1" dirty="0"/>
              <a:t> </a:t>
            </a:r>
            <a:r>
              <a:rPr lang="es-ES_tradnl" sz="2200" b="1" dirty="0" err="1"/>
              <a:t>the</a:t>
            </a:r>
            <a:r>
              <a:rPr lang="es-ES_tradnl" sz="2200" b="1" dirty="0"/>
              <a:t> </a:t>
            </a:r>
            <a:r>
              <a:rPr lang="es-ES_tradnl" sz="2200" b="1" dirty="0" err="1"/>
              <a:t>same</a:t>
            </a:r>
            <a:r>
              <a:rPr lang="es-ES_tradnl" sz="2200" b="1" dirty="0"/>
              <a:t> </a:t>
            </a:r>
            <a:r>
              <a:rPr lang="es-ES_tradnl" sz="2200" b="1" dirty="0" err="1"/>
              <a:t>Functional</a:t>
            </a:r>
            <a:r>
              <a:rPr lang="es-ES_tradnl" sz="2200" b="1" dirty="0"/>
              <a:t> </a:t>
            </a:r>
            <a:r>
              <a:rPr lang="es-ES_tradnl" sz="2200" b="1" dirty="0" err="1"/>
              <a:t>Unit</a:t>
            </a:r>
            <a:endParaRPr lang="es-ES_tradnl" sz="2200" b="1" dirty="0"/>
          </a:p>
          <a:p>
            <a:pPr lvl="1">
              <a:lnSpc>
                <a:spcPct val="90000"/>
              </a:lnSpc>
            </a:pPr>
            <a:endParaRPr lang="es-ES_tradnl" sz="800" dirty="0"/>
          </a:p>
          <a:p>
            <a:pPr lvl="1">
              <a:lnSpc>
                <a:spcPct val="90000"/>
              </a:lnSpc>
            </a:pPr>
            <a:r>
              <a:rPr lang="es-ES_tradnl" sz="2000" b="1" dirty="0" err="1"/>
              <a:t>The</a:t>
            </a:r>
            <a:r>
              <a:rPr lang="es-ES_tradnl" sz="2000" b="1" dirty="0"/>
              <a:t> </a:t>
            </a:r>
            <a:r>
              <a:rPr lang="es-ES_tradnl" sz="2000" b="1" dirty="0" err="1"/>
              <a:t>second</a:t>
            </a:r>
            <a:r>
              <a:rPr lang="es-ES_tradnl" sz="2000" b="1" dirty="0"/>
              <a:t> </a:t>
            </a:r>
            <a:r>
              <a:rPr lang="es-ES_tradnl" sz="2000" b="1" dirty="0" err="1"/>
              <a:t>instruction</a:t>
            </a:r>
            <a:r>
              <a:rPr lang="es-ES_tradnl" sz="2000" b="1" dirty="0"/>
              <a:t> can </a:t>
            </a:r>
            <a:r>
              <a:rPr lang="es-ES_tradnl" sz="2000" b="1" dirty="0" err="1"/>
              <a:t>start</a:t>
            </a:r>
            <a:r>
              <a:rPr lang="es-ES_tradnl" sz="2000" b="1" dirty="0"/>
              <a:t> </a:t>
            </a:r>
            <a:r>
              <a:rPr lang="es-ES_tradnl" sz="2000" b="1" dirty="0" err="1"/>
              <a:t>executing</a:t>
            </a:r>
            <a:r>
              <a:rPr lang="es-ES_tradnl" sz="2000" b="1" dirty="0"/>
              <a:t> in </a:t>
            </a:r>
            <a:r>
              <a:rPr lang="es-ES_tradnl" sz="2000" b="1" dirty="0" err="1"/>
              <a:t>the</a:t>
            </a:r>
            <a:r>
              <a:rPr lang="es-ES_tradnl" sz="2000" b="1" dirty="0"/>
              <a:t> </a:t>
            </a:r>
            <a:r>
              <a:rPr lang="es-ES_tradnl" sz="2000" b="1" dirty="0" err="1"/>
              <a:t>next</a:t>
            </a:r>
            <a:r>
              <a:rPr lang="es-ES_tradnl" sz="2000" b="1" dirty="0"/>
              <a:t> </a:t>
            </a:r>
            <a:r>
              <a:rPr lang="es-ES_tradnl" sz="2000" b="1" dirty="0" err="1"/>
              <a:t>cycle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8897517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28860" y="3845822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1643042" y="4374299"/>
            <a:ext cx="1373454" cy="314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MULTD F0,F4,F6</a:t>
            </a:r>
          </a:p>
        </p:txBody>
      </p:sp>
      <p:sp>
        <p:nvSpPr>
          <p:cNvPr id="8" name="Rectangle 79"/>
          <p:cNvSpPr>
            <a:spLocks noChangeArrowheads="1"/>
          </p:cNvSpPr>
          <p:nvPr/>
        </p:nvSpPr>
        <p:spPr bwMode="auto">
          <a:xfrm>
            <a:off x="1643042" y="4714761"/>
            <a:ext cx="1417056" cy="314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F2, F10,F8</a:t>
            </a: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3286116" y="4345888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857620" y="4345888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6840800" y="4373178"/>
            <a:ext cx="650820" cy="335989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3781250" y="3809200"/>
            <a:ext cx="560445" cy="250936"/>
            <a:chOff x="1248" y="712"/>
            <a:chExt cx="520" cy="16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3754956" y="3442126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4941171" y="3799130"/>
            <a:ext cx="560445" cy="250936"/>
            <a:chOff x="1248" y="712"/>
            <a:chExt cx="520" cy="160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4929190" y="342900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5584113" y="3799130"/>
            <a:ext cx="560445" cy="250936"/>
            <a:chOff x="1248" y="712"/>
            <a:chExt cx="520" cy="160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5334068" y="3811677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5572132" y="343404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6839393" y="3799130"/>
            <a:ext cx="560445" cy="250936"/>
            <a:chOff x="1248" y="712"/>
            <a:chExt cx="520" cy="160"/>
          </a:xfrm>
        </p:grpSpPr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5905572" y="3811677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6830887" y="343404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4357604" y="3807211"/>
            <a:ext cx="560445" cy="250936"/>
            <a:chOff x="1248" y="712"/>
            <a:chExt cx="520" cy="160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4326460" y="343708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>
            <a:off x="7147865" y="381975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3178971" y="3807211"/>
            <a:ext cx="560445" cy="250936"/>
            <a:chOff x="1248" y="712"/>
            <a:chExt cx="520" cy="160"/>
          </a:xfrm>
        </p:grpSpPr>
        <p:sp>
          <p:nvSpPr>
            <p:cNvPr id="47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51" name="Line 31"/>
          <p:cNvSpPr>
            <a:spLocks noChangeShapeType="1"/>
          </p:cNvSpPr>
          <p:nvPr/>
        </p:nvSpPr>
        <p:spPr bwMode="auto">
          <a:xfrm>
            <a:off x="2928926" y="381975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52" name="Rectangle 35"/>
          <p:cNvSpPr>
            <a:spLocks noChangeArrowheads="1"/>
          </p:cNvSpPr>
          <p:nvPr/>
        </p:nvSpPr>
        <p:spPr bwMode="auto">
          <a:xfrm>
            <a:off x="3094816" y="343708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sp>
        <p:nvSpPr>
          <p:cNvPr id="53" name="Rectangle 63"/>
          <p:cNvSpPr>
            <a:spLocks noChangeArrowheads="1"/>
          </p:cNvSpPr>
          <p:nvPr/>
        </p:nvSpPr>
        <p:spPr bwMode="auto">
          <a:xfrm>
            <a:off x="3857620" y="4693501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54" name="Rectangle 70"/>
          <p:cNvSpPr>
            <a:spLocks noChangeArrowheads="1"/>
          </p:cNvSpPr>
          <p:nvPr/>
        </p:nvSpPr>
        <p:spPr bwMode="auto">
          <a:xfrm>
            <a:off x="6826484" y="4714767"/>
            <a:ext cx="650820" cy="335989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55" name="Rectangle 71"/>
          <p:cNvSpPr>
            <a:spLocks noChangeArrowheads="1"/>
          </p:cNvSpPr>
          <p:nvPr/>
        </p:nvSpPr>
        <p:spPr bwMode="auto">
          <a:xfrm>
            <a:off x="7474394" y="4713151"/>
            <a:ext cx="524183" cy="335989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cxnSp>
        <p:nvCxnSpPr>
          <p:cNvPr id="56" name="55 Conector recto"/>
          <p:cNvCxnSpPr/>
          <p:nvPr/>
        </p:nvCxnSpPr>
        <p:spPr>
          <a:xfrm>
            <a:off x="2071670" y="4703078"/>
            <a:ext cx="6215106" cy="1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71"/>
          <p:cNvSpPr>
            <a:spLocks noChangeArrowheads="1"/>
          </p:cNvSpPr>
          <p:nvPr/>
        </p:nvSpPr>
        <p:spPr bwMode="auto">
          <a:xfrm>
            <a:off x="7467503" y="4374234"/>
            <a:ext cx="524183" cy="335989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4352927" y="4709168"/>
            <a:ext cx="576263" cy="34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</a:t>
            </a:r>
          </a:p>
        </p:txBody>
      </p:sp>
      <p:cxnSp>
        <p:nvCxnSpPr>
          <p:cNvPr id="60" name="59 Conector recto"/>
          <p:cNvCxnSpPr/>
          <p:nvPr/>
        </p:nvCxnSpPr>
        <p:spPr>
          <a:xfrm rot="5400000">
            <a:off x="2358216" y="435690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>
            <a:off x="2989283" y="435690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>
            <a:off x="3572662" y="435690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rot="5400000">
            <a:off x="4144166" y="435690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4787108" y="4345094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flipV="1">
            <a:off x="2071670" y="4357694"/>
            <a:ext cx="6215106" cy="15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4"/>
          <p:cNvGrpSpPr>
            <a:grpSpLocks/>
          </p:cNvGrpSpPr>
          <p:nvPr/>
        </p:nvGrpSpPr>
        <p:grpSpPr bwMode="auto">
          <a:xfrm>
            <a:off x="7409975" y="3798134"/>
            <a:ext cx="560445" cy="250936"/>
            <a:chOff x="1248" y="712"/>
            <a:chExt cx="520" cy="160"/>
          </a:xfrm>
        </p:grpSpPr>
        <p:sp>
          <p:nvSpPr>
            <p:cNvPr id="68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9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0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72" name="71 Conector recto"/>
          <p:cNvCxnSpPr/>
          <p:nvPr/>
        </p:nvCxnSpPr>
        <p:spPr>
          <a:xfrm rot="5400000">
            <a:off x="6612304" y="4345094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4349808" y="432406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Mul1</a:t>
            </a:r>
          </a:p>
        </p:txBody>
      </p:sp>
      <p:sp>
        <p:nvSpPr>
          <p:cNvPr id="78" name="Rectangle 69"/>
          <p:cNvSpPr>
            <a:spLocks noChangeArrowheads="1"/>
          </p:cNvSpPr>
          <p:nvPr/>
        </p:nvSpPr>
        <p:spPr bwMode="auto">
          <a:xfrm>
            <a:off x="4921312" y="433562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Mul2</a:t>
            </a:r>
          </a:p>
        </p:txBody>
      </p:sp>
      <p:sp>
        <p:nvSpPr>
          <p:cNvPr id="79" name="Rectangle 69"/>
          <p:cNvSpPr>
            <a:spLocks noChangeArrowheads="1"/>
          </p:cNvSpPr>
          <p:nvPr/>
        </p:nvSpPr>
        <p:spPr bwMode="auto">
          <a:xfrm>
            <a:off x="5550866" y="433369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Mul3</a:t>
            </a:r>
          </a:p>
        </p:txBody>
      </p:sp>
      <p:sp>
        <p:nvSpPr>
          <p:cNvPr id="80" name="Rectangle 69"/>
          <p:cNvSpPr>
            <a:spLocks noChangeArrowheads="1"/>
          </p:cNvSpPr>
          <p:nvPr/>
        </p:nvSpPr>
        <p:spPr bwMode="auto">
          <a:xfrm>
            <a:off x="4906936" y="4691885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81" name="Rectangle 69"/>
          <p:cNvSpPr>
            <a:spLocks noChangeArrowheads="1"/>
          </p:cNvSpPr>
          <p:nvPr/>
        </p:nvSpPr>
        <p:spPr bwMode="auto">
          <a:xfrm>
            <a:off x="5510339" y="4691885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cxnSp>
        <p:nvCxnSpPr>
          <p:cNvPr id="82" name="81 Conector recto"/>
          <p:cNvCxnSpPr/>
          <p:nvPr/>
        </p:nvCxnSpPr>
        <p:spPr>
          <a:xfrm rot="5400000">
            <a:off x="7215707" y="431270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7398916" y="3434972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sp>
        <p:nvSpPr>
          <p:cNvPr id="85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3.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</a:t>
            </a:r>
            <a:r>
              <a:rPr lang="es-ES_tradnl" dirty="0" err="1"/>
              <a:t>structural</a:t>
            </a:r>
            <a:r>
              <a:rPr lang="es-ES_tradnl" dirty="0"/>
              <a:t> haz</a:t>
            </a:r>
            <a:endParaRPr lang="es-ES" dirty="0"/>
          </a:p>
        </p:txBody>
      </p:sp>
      <p:sp>
        <p:nvSpPr>
          <p:cNvPr id="86" name="Rectangle 3"/>
          <p:cNvSpPr txBox="1">
            <a:spLocks/>
          </p:cNvSpPr>
          <p:nvPr/>
        </p:nvSpPr>
        <p:spPr>
          <a:xfrm>
            <a:off x="357158" y="921260"/>
            <a:ext cx="8786842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Wingdings" pitchFamily="2" charset="2"/>
              <a:buNone/>
              <a:tabLst/>
              <a:defRPr/>
            </a:pPr>
            <a:r>
              <a:rPr kumimoji="0" lang="es-ES_tradnl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hazard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instruction</a:t>
            </a:r>
            <a:r>
              <a:rPr lang="es-ES_tradnl" sz="2200" b="1" dirty="0"/>
              <a:t>s </a:t>
            </a:r>
            <a:r>
              <a:rPr lang="es-ES_tradnl" sz="2200" b="1" dirty="0" err="1"/>
              <a:t>arrive</a:t>
            </a:r>
            <a:r>
              <a:rPr lang="es-ES_tradnl" sz="2200" b="1" dirty="0"/>
              <a:t> </a:t>
            </a:r>
            <a:r>
              <a:rPr lang="es-ES_tradnl" sz="2200" b="1" dirty="0" err="1"/>
              <a:t>to</a:t>
            </a:r>
            <a:r>
              <a:rPr lang="es-ES_tradnl" sz="2200" b="1" dirty="0"/>
              <a:t> MEM </a:t>
            </a:r>
            <a:r>
              <a:rPr lang="es-ES_tradnl" sz="2200" b="1" dirty="0" err="1"/>
              <a:t>Stage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kumimoji="0" lang="es-ES_tradnl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_tradnl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s-ES_tradnl" sz="2000" dirty="0" err="1"/>
              <a:t>Problems</a:t>
            </a:r>
            <a:r>
              <a:rPr lang="es-ES_tradnl" sz="2000" dirty="0"/>
              <a:t> </a:t>
            </a:r>
            <a:r>
              <a:rPr lang="es-ES_tradnl" sz="2000" dirty="0" err="1"/>
              <a:t>both</a:t>
            </a:r>
            <a:r>
              <a:rPr lang="es-ES_tradnl" sz="2000" dirty="0"/>
              <a:t> in MEM and WB </a:t>
            </a:r>
            <a:r>
              <a:rPr lang="es-ES_tradnl" sz="2000" dirty="0" err="1"/>
              <a:t>Stages</a:t>
            </a:r>
            <a:endParaRPr lang="es-ES_tradnl" sz="2000" dirty="0"/>
          </a:p>
        </p:txBody>
      </p:sp>
      <p:grpSp>
        <p:nvGrpSpPr>
          <p:cNvPr id="171" name="170 Grupo"/>
          <p:cNvGrpSpPr/>
          <p:nvPr/>
        </p:nvGrpSpPr>
        <p:grpSpPr>
          <a:xfrm>
            <a:off x="571504" y="5857892"/>
            <a:ext cx="8572528" cy="369332"/>
            <a:chOff x="571472" y="5491949"/>
            <a:chExt cx="8572528" cy="369332"/>
          </a:xfrm>
        </p:grpSpPr>
        <p:sp>
          <p:nvSpPr>
            <p:cNvPr id="172" name="Text Box 158"/>
            <p:cNvSpPr txBox="1">
              <a:spLocks noChangeArrowheads="1"/>
            </p:cNvSpPr>
            <p:nvPr/>
          </p:nvSpPr>
          <p:spPr bwMode="auto">
            <a:xfrm>
              <a:off x="571472" y="5491949"/>
              <a:ext cx="857252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ID</a:t>
              </a:r>
              <a:r>
                <a:rPr lang="es-ES" b="1" baseline="-25000" dirty="0">
                  <a:solidFill>
                    <a:schemeClr val="accent4">
                      <a:lumMod val="75000"/>
                    </a:schemeClr>
                  </a:solidFill>
                </a:rPr>
                <a:t>P</a:t>
              </a: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s-ES" sz="1600" b="1" dirty="0" err="1"/>
                <a:t>stall</a:t>
              </a:r>
              <a:r>
                <a:rPr lang="es-ES" sz="1600" b="1" dirty="0"/>
                <a:t> </a:t>
              </a:r>
              <a:r>
                <a:rPr lang="es-ES" sz="1600" b="1" dirty="0" err="1"/>
                <a:t>due</a:t>
              </a:r>
              <a:r>
                <a:rPr lang="es-ES" sz="1600" b="1" dirty="0"/>
                <a:t> to </a:t>
              </a:r>
              <a:r>
                <a:rPr lang="es-ES" sz="1600" b="1" dirty="0" err="1"/>
                <a:t>structural</a:t>
              </a:r>
              <a:r>
                <a:rPr lang="es-ES" sz="1600" b="1" dirty="0"/>
                <a:t> </a:t>
              </a:r>
              <a:r>
                <a:rPr lang="es-ES" sz="1600" b="1" dirty="0" err="1"/>
                <a:t>hazard</a:t>
              </a:r>
              <a:r>
                <a:rPr lang="es-ES" sz="1600" b="1" dirty="0"/>
                <a:t>: </a:t>
              </a:r>
              <a:r>
                <a:rPr lang="es-ES" sz="1600" b="1" dirty="0" err="1"/>
                <a:t>Two</a:t>
              </a:r>
              <a:r>
                <a:rPr lang="es-ES" sz="1600" b="1" dirty="0"/>
                <a:t> </a:t>
              </a:r>
              <a:r>
                <a:rPr lang="es-ES" sz="1600" b="1" dirty="0" err="1"/>
                <a:t>instructions</a:t>
              </a:r>
              <a:r>
                <a:rPr lang="es-ES" sz="1600" b="1" dirty="0"/>
                <a:t> in MEM </a:t>
              </a:r>
              <a:r>
                <a:rPr lang="es-ES" sz="1600" b="1" dirty="0" err="1"/>
                <a:t>stage</a:t>
              </a:r>
              <a:endParaRPr lang="es-ES" sz="1600" b="1" dirty="0"/>
            </a:p>
          </p:txBody>
        </p:sp>
        <p:sp>
          <p:nvSpPr>
            <p:cNvPr id="173" name="Rectangle 10"/>
            <p:cNvSpPr>
              <a:spLocks noChangeArrowheads="1"/>
            </p:cNvSpPr>
            <p:nvPr/>
          </p:nvSpPr>
          <p:spPr bwMode="auto">
            <a:xfrm>
              <a:off x="627144" y="5536515"/>
              <a:ext cx="488567" cy="2738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 dirty="0" err="1">
                  <a:latin typeface="Arial" pitchFamily="34" charset="0"/>
                  <a:cs typeface="Arial" pitchFamily="34" charset="0"/>
                </a:rPr>
                <a:t>IDp</a:t>
              </a:r>
              <a:endParaRPr lang="es-E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4" name="Group 4"/>
          <p:cNvGrpSpPr>
            <a:grpSpLocks/>
          </p:cNvGrpSpPr>
          <p:nvPr/>
        </p:nvGrpSpPr>
        <p:grpSpPr bwMode="auto">
          <a:xfrm>
            <a:off x="6177871" y="3799130"/>
            <a:ext cx="560445" cy="250936"/>
            <a:chOff x="1248" y="712"/>
            <a:chExt cx="520" cy="160"/>
          </a:xfrm>
        </p:grpSpPr>
        <p:sp>
          <p:nvSpPr>
            <p:cNvPr id="17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79" name="Rectangle 35"/>
          <p:cNvSpPr>
            <a:spLocks noChangeArrowheads="1"/>
          </p:cNvSpPr>
          <p:nvPr/>
        </p:nvSpPr>
        <p:spPr bwMode="auto">
          <a:xfrm>
            <a:off x="6165890" y="342900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sp>
        <p:nvSpPr>
          <p:cNvPr id="185" name="Line 31"/>
          <p:cNvSpPr>
            <a:spLocks noChangeShapeType="1"/>
          </p:cNvSpPr>
          <p:nvPr/>
        </p:nvSpPr>
        <p:spPr bwMode="auto">
          <a:xfrm>
            <a:off x="6570768" y="3811677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cxnSp>
        <p:nvCxnSpPr>
          <p:cNvPr id="188" name="187 Conector recto"/>
          <p:cNvCxnSpPr/>
          <p:nvPr/>
        </p:nvCxnSpPr>
        <p:spPr>
          <a:xfrm rot="5400000">
            <a:off x="5380866" y="435690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69"/>
          <p:cNvSpPr>
            <a:spLocks noChangeArrowheads="1"/>
          </p:cNvSpPr>
          <p:nvPr/>
        </p:nvSpPr>
        <p:spPr bwMode="auto">
          <a:xfrm>
            <a:off x="6158012" y="433562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Mul4</a:t>
            </a:r>
          </a:p>
        </p:txBody>
      </p:sp>
      <p:sp>
        <p:nvSpPr>
          <p:cNvPr id="192" name="Rectangle 69"/>
          <p:cNvSpPr>
            <a:spLocks noChangeArrowheads="1"/>
          </p:cNvSpPr>
          <p:nvPr/>
        </p:nvSpPr>
        <p:spPr bwMode="auto">
          <a:xfrm>
            <a:off x="6143636" y="4691885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cxnSp>
        <p:nvCxnSpPr>
          <p:cNvPr id="194" name="193 Conector recto"/>
          <p:cNvCxnSpPr/>
          <p:nvPr/>
        </p:nvCxnSpPr>
        <p:spPr>
          <a:xfrm rot="5400000">
            <a:off x="6071404" y="4301228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197 Conector recto"/>
          <p:cNvCxnSpPr/>
          <p:nvPr/>
        </p:nvCxnSpPr>
        <p:spPr>
          <a:xfrm flipV="1">
            <a:off x="2071670" y="5047934"/>
            <a:ext cx="6215106" cy="15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0290" name="Object 2"/>
          <p:cNvGraphicFramePr>
            <a:graphicFrameLocks noGrp="1" noChangeAspect="1"/>
          </p:cNvGraphicFramePr>
          <p:nvPr/>
        </p:nvGraphicFramePr>
        <p:xfrm>
          <a:off x="500034" y="2357430"/>
          <a:ext cx="351472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7" name="Document" r:id="rId4" imgW="5204963" imgH="2025422" progId="Word.Document.8">
                  <p:embed/>
                </p:oleObj>
              </mc:Choice>
              <mc:Fallback>
                <p:oleObj name="Document" r:id="rId4" imgW="5204963" imgH="2025422" progId="Word.Document.8">
                  <p:embed/>
                  <p:pic>
                    <p:nvPicPr>
                      <p:cNvPr id="14029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357430"/>
                        <a:ext cx="3514725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" name="199 Abrir llave"/>
          <p:cNvSpPr/>
          <p:nvPr/>
        </p:nvSpPr>
        <p:spPr>
          <a:xfrm rot="5400000">
            <a:off x="5393537" y="2178835"/>
            <a:ext cx="357190" cy="214314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1" name="200 Abrir llave"/>
          <p:cNvSpPr/>
          <p:nvPr/>
        </p:nvSpPr>
        <p:spPr>
          <a:xfrm rot="16200000">
            <a:off x="5679289" y="4464852"/>
            <a:ext cx="357190" cy="1571636"/>
          </a:xfrm>
          <a:prstGeom prst="leftBrace">
            <a:avLst>
              <a:gd name="adj1" fmla="val 8333"/>
              <a:gd name="adj2" fmla="val 47994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4915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/>
          </p:cNvSpPr>
          <p:nvPr>
            <p:ph type="body" sz="half" idx="1"/>
          </p:nvPr>
        </p:nvSpPr>
        <p:spPr>
          <a:xfrm>
            <a:off x="428596" y="857232"/>
            <a:ext cx="8435975" cy="1357322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es-ES_tradnl" sz="2200" b="1" dirty="0" err="1"/>
              <a:t>Solution</a:t>
            </a:r>
            <a:r>
              <a:rPr lang="es-ES_tradnl" sz="2200" b="1" dirty="0"/>
              <a:t> 1:</a:t>
            </a:r>
          </a:p>
          <a:p>
            <a:pPr marL="800100" lvl="1" indent="-342900"/>
            <a:r>
              <a:rPr lang="es-ES_tradnl" sz="2000" b="1" dirty="0">
                <a:solidFill>
                  <a:srgbClr val="0070C0"/>
                </a:solidFill>
              </a:rPr>
              <a:t>Stop</a:t>
            </a:r>
            <a:r>
              <a:rPr lang="es-ES_tradnl" sz="2000" dirty="0"/>
              <a:t>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second</a:t>
            </a:r>
            <a:r>
              <a:rPr lang="es-ES_tradnl" sz="2000" dirty="0"/>
              <a:t> </a:t>
            </a:r>
            <a:r>
              <a:rPr lang="es-ES_tradnl" sz="2000" dirty="0" err="1"/>
              <a:t>instruction</a:t>
            </a:r>
            <a:r>
              <a:rPr lang="es-ES_tradnl" sz="2000" dirty="0"/>
              <a:t> in ID </a:t>
            </a:r>
            <a:r>
              <a:rPr lang="es-ES_tradnl" sz="2000" dirty="0" err="1"/>
              <a:t>Stage</a:t>
            </a:r>
            <a:endParaRPr lang="es-ES_tradnl" sz="2000" b="1" dirty="0">
              <a:solidFill>
                <a:srgbClr val="0070C0"/>
              </a:solidFill>
            </a:endParaRPr>
          </a:p>
        </p:txBody>
      </p:sp>
      <p:sp>
        <p:nvSpPr>
          <p:cNvPr id="90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3.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</a:t>
            </a:r>
            <a:r>
              <a:rPr lang="es-ES_tradnl" dirty="0" err="1"/>
              <a:t>structural</a:t>
            </a:r>
            <a:r>
              <a:rPr lang="es-ES_tradnl" dirty="0"/>
              <a:t> haz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0232" y="3917260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1357290" y="4445737"/>
            <a:ext cx="1373454" cy="314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MULTD F0,F4,F6</a:t>
            </a:r>
          </a:p>
        </p:txBody>
      </p:sp>
      <p:sp>
        <p:nvSpPr>
          <p:cNvPr id="8" name="Rectangle 79"/>
          <p:cNvSpPr>
            <a:spLocks noChangeArrowheads="1"/>
          </p:cNvSpPr>
          <p:nvPr/>
        </p:nvSpPr>
        <p:spPr bwMode="auto">
          <a:xfrm>
            <a:off x="1325391" y="4786199"/>
            <a:ext cx="1417056" cy="314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F2, F10,F8</a:t>
            </a: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2857488" y="4417326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428992" y="4417326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378328" y="437429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3352622" y="3880638"/>
            <a:ext cx="560445" cy="250936"/>
            <a:chOff x="1248" y="712"/>
            <a:chExt cx="520" cy="160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3326328" y="3513564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4512543" y="3870568"/>
            <a:ext cx="560445" cy="250936"/>
            <a:chOff x="1248" y="712"/>
            <a:chExt cx="520" cy="160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4500562" y="3500438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5155485" y="3870568"/>
            <a:ext cx="560445" cy="250936"/>
            <a:chOff x="1248" y="712"/>
            <a:chExt cx="520" cy="160"/>
          </a:xfrm>
        </p:grpSpPr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4905440" y="3883115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5143504" y="3505483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6408453" y="3870568"/>
            <a:ext cx="560445" cy="250936"/>
            <a:chOff x="1248" y="712"/>
            <a:chExt cx="520" cy="160"/>
          </a:xfrm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6158408" y="3883115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6399947" y="3505483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3928976" y="3878649"/>
            <a:ext cx="560445" cy="250936"/>
            <a:chOff x="1248" y="712"/>
            <a:chExt cx="520" cy="160"/>
          </a:xfrm>
        </p:grpSpPr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897832" y="3508519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>
            <a:off x="6716925" y="3891196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2750343" y="3878649"/>
            <a:ext cx="560445" cy="250936"/>
            <a:chOff x="1248" y="712"/>
            <a:chExt cx="520" cy="160"/>
          </a:xfrm>
        </p:grpSpPr>
        <p:sp>
          <p:nvSpPr>
            <p:cNvPr id="4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2500298" y="3891196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2666188" y="3508519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sp>
        <p:nvSpPr>
          <p:cNvPr id="52" name="Rectangle 63"/>
          <p:cNvSpPr>
            <a:spLocks noChangeArrowheads="1"/>
          </p:cNvSpPr>
          <p:nvPr/>
        </p:nvSpPr>
        <p:spPr bwMode="auto">
          <a:xfrm>
            <a:off x="3428992" y="4764939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53" name="Rectangle 70"/>
          <p:cNvSpPr>
            <a:spLocks noChangeArrowheads="1"/>
          </p:cNvSpPr>
          <p:nvPr/>
        </p:nvSpPr>
        <p:spPr bwMode="auto">
          <a:xfrm>
            <a:off x="6971807" y="4786205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54" name="Rectangle 71"/>
          <p:cNvSpPr>
            <a:spLocks noChangeArrowheads="1"/>
          </p:cNvSpPr>
          <p:nvPr/>
        </p:nvSpPr>
        <p:spPr bwMode="auto">
          <a:xfrm>
            <a:off x="7619717" y="4784589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7036563" y="4445672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4500562" y="4780606"/>
            <a:ext cx="576263" cy="34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</a:t>
            </a:r>
          </a:p>
        </p:txBody>
      </p:sp>
      <p:cxnSp>
        <p:nvCxnSpPr>
          <p:cNvPr id="58" name="57 Conector recto"/>
          <p:cNvCxnSpPr/>
          <p:nvPr/>
        </p:nvCxnSpPr>
        <p:spPr>
          <a:xfrm rot="5400000">
            <a:off x="1929588" y="4428338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5400000">
            <a:off x="2560655" y="4428338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 rot="5400000">
            <a:off x="3144034" y="4428338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>
            <a:off x="3715538" y="4428338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>
            <a:off x="4358480" y="4416532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rot="5400000">
            <a:off x="5611448" y="4416532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4"/>
          <p:cNvGrpSpPr>
            <a:grpSpLocks/>
          </p:cNvGrpSpPr>
          <p:nvPr/>
        </p:nvGrpSpPr>
        <p:grpSpPr bwMode="auto">
          <a:xfrm>
            <a:off x="6979035" y="3869572"/>
            <a:ext cx="560445" cy="250936"/>
            <a:chOff x="1248" y="712"/>
            <a:chExt cx="520" cy="160"/>
          </a:xfrm>
        </p:grpSpPr>
        <p:sp>
          <p:nvSpPr>
            <p:cNvPr id="6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70" name="69 Conector recto"/>
          <p:cNvCxnSpPr/>
          <p:nvPr/>
        </p:nvCxnSpPr>
        <p:spPr>
          <a:xfrm rot="5400000">
            <a:off x="6181364" y="4416532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3921180" y="4395500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Mul1</a:t>
            </a:r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auto">
          <a:xfrm>
            <a:off x="4492684" y="4407067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Mul2</a:t>
            </a:r>
          </a:p>
        </p:txBody>
      </p:sp>
      <p:sp>
        <p:nvSpPr>
          <p:cNvPr id="75" name="Rectangle 69"/>
          <p:cNvSpPr>
            <a:spLocks noChangeArrowheads="1"/>
          </p:cNvSpPr>
          <p:nvPr/>
        </p:nvSpPr>
        <p:spPr bwMode="auto">
          <a:xfrm>
            <a:off x="5122238" y="4405130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Mul3</a:t>
            </a:r>
          </a:p>
        </p:txBody>
      </p:sp>
      <p:sp>
        <p:nvSpPr>
          <p:cNvPr id="76" name="Rectangle 69"/>
          <p:cNvSpPr>
            <a:spLocks noChangeArrowheads="1"/>
          </p:cNvSpPr>
          <p:nvPr/>
        </p:nvSpPr>
        <p:spPr bwMode="auto">
          <a:xfrm>
            <a:off x="5075837" y="4763323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6339438" y="4763323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cxnSp>
        <p:nvCxnSpPr>
          <p:cNvPr id="78" name="77 Conector recto"/>
          <p:cNvCxnSpPr/>
          <p:nvPr/>
        </p:nvCxnSpPr>
        <p:spPr>
          <a:xfrm rot="5400000">
            <a:off x="6763501" y="4384138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35"/>
          <p:cNvSpPr>
            <a:spLocks noChangeArrowheads="1"/>
          </p:cNvSpPr>
          <p:nvPr/>
        </p:nvSpPr>
        <p:spPr bwMode="auto">
          <a:xfrm>
            <a:off x="6967976" y="350641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sp>
        <p:nvSpPr>
          <p:cNvPr id="80" name="Rectangle 10"/>
          <p:cNvSpPr>
            <a:spLocks noChangeArrowheads="1"/>
          </p:cNvSpPr>
          <p:nvPr/>
        </p:nvSpPr>
        <p:spPr bwMode="auto">
          <a:xfrm>
            <a:off x="3939691" y="4791405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grpSp>
        <p:nvGrpSpPr>
          <p:cNvPr id="82" name="Group 4"/>
          <p:cNvGrpSpPr>
            <a:grpSpLocks/>
          </p:cNvGrpSpPr>
          <p:nvPr/>
        </p:nvGrpSpPr>
        <p:grpSpPr bwMode="auto">
          <a:xfrm>
            <a:off x="7539905" y="3869572"/>
            <a:ext cx="560445" cy="250936"/>
            <a:chOff x="1248" y="712"/>
            <a:chExt cx="520" cy="160"/>
          </a:xfrm>
        </p:grpSpPr>
        <p:sp>
          <p:nvSpPr>
            <p:cNvPr id="8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8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87" name="86 Conector recto"/>
          <p:cNvCxnSpPr/>
          <p:nvPr/>
        </p:nvCxnSpPr>
        <p:spPr>
          <a:xfrm rot="5400000">
            <a:off x="7324371" y="4384138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5"/>
          <p:cNvSpPr>
            <a:spLocks noChangeArrowheads="1"/>
          </p:cNvSpPr>
          <p:nvPr/>
        </p:nvSpPr>
        <p:spPr bwMode="auto">
          <a:xfrm>
            <a:off x="7539480" y="3517043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Ciclo9</a:t>
            </a:r>
          </a:p>
        </p:txBody>
      </p:sp>
      <p:grpSp>
        <p:nvGrpSpPr>
          <p:cNvPr id="94" name="Group 4"/>
          <p:cNvGrpSpPr>
            <a:grpSpLocks/>
          </p:cNvGrpSpPr>
          <p:nvPr/>
        </p:nvGrpSpPr>
        <p:grpSpPr bwMode="auto">
          <a:xfrm>
            <a:off x="5724611" y="3866362"/>
            <a:ext cx="560445" cy="250936"/>
            <a:chOff x="1248" y="712"/>
            <a:chExt cx="520" cy="160"/>
          </a:xfrm>
        </p:grpSpPr>
        <p:sp>
          <p:nvSpPr>
            <p:cNvPr id="9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99" name="Rectangle 35"/>
          <p:cNvSpPr>
            <a:spLocks noChangeArrowheads="1"/>
          </p:cNvSpPr>
          <p:nvPr/>
        </p:nvSpPr>
        <p:spPr bwMode="auto">
          <a:xfrm>
            <a:off x="5712630" y="3501277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cxnSp>
        <p:nvCxnSpPr>
          <p:cNvPr id="100" name="99 Conector recto"/>
          <p:cNvCxnSpPr/>
          <p:nvPr/>
        </p:nvCxnSpPr>
        <p:spPr>
          <a:xfrm rot="5400000">
            <a:off x="4927606" y="4412326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69"/>
          <p:cNvSpPr>
            <a:spLocks noChangeArrowheads="1"/>
          </p:cNvSpPr>
          <p:nvPr/>
        </p:nvSpPr>
        <p:spPr bwMode="auto">
          <a:xfrm>
            <a:off x="5691364" y="4400924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Mul4</a:t>
            </a:r>
          </a:p>
        </p:txBody>
      </p:sp>
      <p:sp>
        <p:nvSpPr>
          <p:cNvPr id="102" name="Rectangle 69"/>
          <p:cNvSpPr>
            <a:spLocks noChangeArrowheads="1"/>
          </p:cNvSpPr>
          <p:nvPr/>
        </p:nvSpPr>
        <p:spPr bwMode="auto">
          <a:xfrm>
            <a:off x="5699242" y="4759117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cxnSp>
        <p:nvCxnSpPr>
          <p:cNvPr id="103" name="102 Conector recto"/>
          <p:cNvCxnSpPr/>
          <p:nvPr/>
        </p:nvCxnSpPr>
        <p:spPr>
          <a:xfrm flipV="1">
            <a:off x="2111576" y="4327001"/>
            <a:ext cx="6215106" cy="15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flipV="1">
            <a:off x="2143108" y="4748004"/>
            <a:ext cx="6215106" cy="15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flipV="1">
            <a:off x="2143108" y="5160866"/>
            <a:ext cx="6215106" cy="15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1314" name="Object 2"/>
          <p:cNvGraphicFramePr>
            <a:graphicFrameLocks noGrp="1" noChangeAspect="1"/>
          </p:cNvGraphicFramePr>
          <p:nvPr/>
        </p:nvGraphicFramePr>
        <p:xfrm>
          <a:off x="500063" y="2357438"/>
          <a:ext cx="351472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1" name="Document" r:id="rId4" imgW="5204963" imgH="2025422" progId="Word.Document.8">
                  <p:embed/>
                </p:oleObj>
              </mc:Choice>
              <mc:Fallback>
                <p:oleObj name="Document" r:id="rId4" imgW="5204963" imgH="2025422" progId="Word.Document.8">
                  <p:embed/>
                  <p:pic>
                    <p:nvPicPr>
                      <p:cNvPr id="14131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357438"/>
                        <a:ext cx="3514725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4752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3"/>
          <p:cNvSpPr txBox="1">
            <a:spLocks/>
          </p:cNvSpPr>
          <p:nvPr/>
        </p:nvSpPr>
        <p:spPr>
          <a:xfrm>
            <a:off x="428596" y="857232"/>
            <a:ext cx="8435975" cy="20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25000"/>
              <a:tabLst/>
              <a:defRPr/>
            </a:pPr>
            <a:r>
              <a:rPr kumimoji="0" lang="es-ES_trad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Stop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conflicting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instructions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execution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Arbitration</a:t>
            </a:r>
            <a:r>
              <a:rPr kumimoji="0" lang="es-ES_tradnl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required</a:t>
            </a:r>
            <a:r>
              <a:rPr kumimoji="0" lang="es-ES_tradnl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s-ES_tradnl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</a:t>
            </a:r>
            <a:r>
              <a:rPr kumimoji="0" lang="es-ES_tradn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cases</a:t>
            </a: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2214546" y="4203012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sp>
        <p:nvSpPr>
          <p:cNvPr id="91" name="Rectangle 59"/>
          <p:cNvSpPr>
            <a:spLocks noChangeArrowheads="1"/>
          </p:cNvSpPr>
          <p:nvPr/>
        </p:nvSpPr>
        <p:spPr bwMode="auto">
          <a:xfrm>
            <a:off x="1571604" y="4731489"/>
            <a:ext cx="1373454" cy="314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MULTD F0,F4,F6</a:t>
            </a:r>
          </a:p>
        </p:txBody>
      </p:sp>
      <p:sp>
        <p:nvSpPr>
          <p:cNvPr id="92" name="Rectangle 63"/>
          <p:cNvSpPr>
            <a:spLocks noChangeArrowheads="1"/>
          </p:cNvSpPr>
          <p:nvPr/>
        </p:nvSpPr>
        <p:spPr bwMode="auto">
          <a:xfrm>
            <a:off x="3071802" y="4703078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93" name="Rectangle 68"/>
          <p:cNvSpPr>
            <a:spLocks noChangeArrowheads="1"/>
          </p:cNvSpPr>
          <p:nvPr/>
        </p:nvSpPr>
        <p:spPr bwMode="auto">
          <a:xfrm>
            <a:off x="3643306" y="4703078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sp>
        <p:nvSpPr>
          <p:cNvPr id="94" name="Rectangle 70"/>
          <p:cNvSpPr>
            <a:spLocks noChangeArrowheads="1"/>
          </p:cNvSpPr>
          <p:nvPr/>
        </p:nvSpPr>
        <p:spPr bwMode="auto">
          <a:xfrm>
            <a:off x="6474675" y="4730368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3566936" y="4166390"/>
            <a:ext cx="560445" cy="250936"/>
            <a:chOff x="1248" y="712"/>
            <a:chExt cx="520" cy="160"/>
          </a:xfrm>
        </p:grpSpPr>
        <p:sp>
          <p:nvSpPr>
            <p:cNvPr id="9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9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00" name="Rectangle 35"/>
          <p:cNvSpPr>
            <a:spLocks noChangeArrowheads="1"/>
          </p:cNvSpPr>
          <p:nvPr/>
        </p:nvSpPr>
        <p:spPr bwMode="auto">
          <a:xfrm>
            <a:off x="3540642" y="3799316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4726857" y="4156320"/>
            <a:ext cx="560445" cy="250936"/>
            <a:chOff x="1248" y="712"/>
            <a:chExt cx="520" cy="160"/>
          </a:xfrm>
        </p:grpSpPr>
        <p:sp>
          <p:nvSpPr>
            <p:cNvPr id="10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0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0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4714876" y="378619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111616" name="Group 4"/>
          <p:cNvGrpSpPr>
            <a:grpSpLocks/>
          </p:cNvGrpSpPr>
          <p:nvPr/>
        </p:nvGrpSpPr>
        <p:grpSpPr bwMode="auto">
          <a:xfrm>
            <a:off x="5369799" y="4156320"/>
            <a:ext cx="560445" cy="250936"/>
            <a:chOff x="1248" y="712"/>
            <a:chExt cx="520" cy="160"/>
          </a:xfrm>
        </p:grpSpPr>
        <p:sp>
          <p:nvSpPr>
            <p:cNvPr id="108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0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1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12" name="Line 31"/>
          <p:cNvSpPr>
            <a:spLocks noChangeShapeType="1"/>
          </p:cNvSpPr>
          <p:nvPr/>
        </p:nvSpPr>
        <p:spPr bwMode="auto">
          <a:xfrm>
            <a:off x="5119754" y="4168867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13" name="Rectangle 35"/>
          <p:cNvSpPr>
            <a:spLocks noChangeArrowheads="1"/>
          </p:cNvSpPr>
          <p:nvPr/>
        </p:nvSpPr>
        <p:spPr bwMode="auto">
          <a:xfrm>
            <a:off x="5326286" y="379123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111617" name="Group 4"/>
          <p:cNvGrpSpPr>
            <a:grpSpLocks/>
          </p:cNvGrpSpPr>
          <p:nvPr/>
        </p:nvGrpSpPr>
        <p:grpSpPr bwMode="auto">
          <a:xfrm>
            <a:off x="6473268" y="4156320"/>
            <a:ext cx="560445" cy="250936"/>
            <a:chOff x="1248" y="712"/>
            <a:chExt cx="520" cy="160"/>
          </a:xfrm>
        </p:grpSpPr>
        <p:sp>
          <p:nvSpPr>
            <p:cNvPr id="11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1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19" name="Line 31"/>
          <p:cNvSpPr>
            <a:spLocks noChangeShapeType="1"/>
          </p:cNvSpPr>
          <p:nvPr/>
        </p:nvSpPr>
        <p:spPr bwMode="auto">
          <a:xfrm>
            <a:off x="5691258" y="4168867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20" name="Rectangle 35"/>
          <p:cNvSpPr>
            <a:spLocks noChangeArrowheads="1"/>
          </p:cNvSpPr>
          <p:nvPr/>
        </p:nvSpPr>
        <p:spPr bwMode="auto">
          <a:xfrm>
            <a:off x="6464762" y="379123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grpSp>
        <p:nvGrpSpPr>
          <p:cNvPr id="111620" name="Group 4"/>
          <p:cNvGrpSpPr>
            <a:grpSpLocks/>
          </p:cNvGrpSpPr>
          <p:nvPr/>
        </p:nvGrpSpPr>
        <p:grpSpPr bwMode="auto">
          <a:xfrm>
            <a:off x="4143290" y="4164401"/>
            <a:ext cx="560445" cy="250936"/>
            <a:chOff x="1248" y="712"/>
            <a:chExt cx="520" cy="160"/>
          </a:xfrm>
        </p:grpSpPr>
        <p:sp>
          <p:nvSpPr>
            <p:cNvPr id="12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2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2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2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26" name="Rectangle 35"/>
          <p:cNvSpPr>
            <a:spLocks noChangeArrowheads="1"/>
          </p:cNvSpPr>
          <p:nvPr/>
        </p:nvSpPr>
        <p:spPr bwMode="auto">
          <a:xfrm>
            <a:off x="4112146" y="379427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sp>
        <p:nvSpPr>
          <p:cNvPr id="127" name="Line 31"/>
          <p:cNvSpPr>
            <a:spLocks noChangeShapeType="1"/>
          </p:cNvSpPr>
          <p:nvPr/>
        </p:nvSpPr>
        <p:spPr bwMode="auto">
          <a:xfrm>
            <a:off x="6781740" y="417694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grpSp>
        <p:nvGrpSpPr>
          <p:cNvPr id="111621" name="Group 4"/>
          <p:cNvGrpSpPr>
            <a:grpSpLocks/>
          </p:cNvGrpSpPr>
          <p:nvPr/>
        </p:nvGrpSpPr>
        <p:grpSpPr bwMode="auto">
          <a:xfrm>
            <a:off x="2964657" y="4164401"/>
            <a:ext cx="560445" cy="250936"/>
            <a:chOff x="1248" y="712"/>
            <a:chExt cx="520" cy="160"/>
          </a:xfrm>
        </p:grpSpPr>
        <p:sp>
          <p:nvSpPr>
            <p:cNvPr id="12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3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3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3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33" name="Line 31"/>
          <p:cNvSpPr>
            <a:spLocks noChangeShapeType="1"/>
          </p:cNvSpPr>
          <p:nvPr/>
        </p:nvSpPr>
        <p:spPr bwMode="auto">
          <a:xfrm>
            <a:off x="2714612" y="417694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34" name="Rectangle 35"/>
          <p:cNvSpPr>
            <a:spLocks noChangeArrowheads="1"/>
          </p:cNvSpPr>
          <p:nvPr/>
        </p:nvSpPr>
        <p:spPr bwMode="auto">
          <a:xfrm>
            <a:off x="2880502" y="379427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sp>
        <p:nvSpPr>
          <p:cNvPr id="135" name="Rectangle 63"/>
          <p:cNvSpPr>
            <a:spLocks noChangeArrowheads="1"/>
          </p:cNvSpPr>
          <p:nvPr/>
        </p:nvSpPr>
        <p:spPr bwMode="auto">
          <a:xfrm>
            <a:off x="3643306" y="5050691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36" name="Rectangle 70"/>
          <p:cNvSpPr>
            <a:spLocks noChangeArrowheads="1"/>
          </p:cNvSpPr>
          <p:nvPr/>
        </p:nvSpPr>
        <p:spPr bwMode="auto">
          <a:xfrm>
            <a:off x="7043245" y="501724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137" name="Rectangle 71"/>
          <p:cNvSpPr>
            <a:spLocks noChangeArrowheads="1"/>
          </p:cNvSpPr>
          <p:nvPr/>
        </p:nvSpPr>
        <p:spPr bwMode="auto">
          <a:xfrm>
            <a:off x="7691155" y="5017241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39" name="Rectangle 71"/>
          <p:cNvSpPr>
            <a:spLocks noChangeArrowheads="1"/>
          </p:cNvSpPr>
          <p:nvPr/>
        </p:nvSpPr>
        <p:spPr bwMode="auto">
          <a:xfrm>
            <a:off x="7101378" y="4731424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140" name="Rectangle 10"/>
          <p:cNvSpPr>
            <a:spLocks noChangeArrowheads="1"/>
          </p:cNvSpPr>
          <p:nvPr/>
        </p:nvSpPr>
        <p:spPr bwMode="auto">
          <a:xfrm>
            <a:off x="4071934" y="5017241"/>
            <a:ext cx="576263" cy="34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</a:t>
            </a:r>
          </a:p>
        </p:txBody>
      </p:sp>
      <p:cxnSp>
        <p:nvCxnSpPr>
          <p:cNvPr id="141" name="140 Conector recto"/>
          <p:cNvCxnSpPr/>
          <p:nvPr/>
        </p:nvCxnSpPr>
        <p:spPr>
          <a:xfrm rot="5400000">
            <a:off x="2143902" y="471409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"/>
          <p:cNvCxnSpPr/>
          <p:nvPr/>
        </p:nvCxnSpPr>
        <p:spPr>
          <a:xfrm rot="5400000">
            <a:off x="2774969" y="471409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 rot="5400000">
            <a:off x="3358348" y="471409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rot="5400000">
            <a:off x="3929852" y="471409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 rot="5400000">
            <a:off x="4572794" y="4702284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"/>
          <p:cNvCxnSpPr/>
          <p:nvPr/>
        </p:nvCxnSpPr>
        <p:spPr>
          <a:xfrm rot="5400000">
            <a:off x="5676263" y="4702284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622" name="Group 4"/>
          <p:cNvGrpSpPr>
            <a:grpSpLocks/>
          </p:cNvGrpSpPr>
          <p:nvPr/>
        </p:nvGrpSpPr>
        <p:grpSpPr bwMode="auto">
          <a:xfrm>
            <a:off x="7043850" y="4155324"/>
            <a:ext cx="560445" cy="250936"/>
            <a:chOff x="1248" y="712"/>
            <a:chExt cx="520" cy="160"/>
          </a:xfrm>
        </p:grpSpPr>
        <p:sp>
          <p:nvSpPr>
            <p:cNvPr id="14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153" name="152 Conector recto"/>
          <p:cNvCxnSpPr/>
          <p:nvPr/>
        </p:nvCxnSpPr>
        <p:spPr>
          <a:xfrm rot="5400000">
            <a:off x="6246179" y="4702284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69"/>
          <p:cNvSpPr>
            <a:spLocks noChangeArrowheads="1"/>
          </p:cNvSpPr>
          <p:nvPr/>
        </p:nvSpPr>
        <p:spPr bwMode="auto">
          <a:xfrm>
            <a:off x="4135494" y="468125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Mul1</a:t>
            </a:r>
          </a:p>
        </p:txBody>
      </p:sp>
      <p:sp>
        <p:nvSpPr>
          <p:cNvPr id="157" name="Rectangle 69"/>
          <p:cNvSpPr>
            <a:spLocks noChangeArrowheads="1"/>
          </p:cNvSpPr>
          <p:nvPr/>
        </p:nvSpPr>
        <p:spPr bwMode="auto">
          <a:xfrm>
            <a:off x="4706998" y="469281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Mul2</a:t>
            </a:r>
          </a:p>
        </p:txBody>
      </p:sp>
      <p:sp>
        <p:nvSpPr>
          <p:cNvPr id="158" name="Rectangle 69"/>
          <p:cNvSpPr>
            <a:spLocks noChangeArrowheads="1"/>
          </p:cNvSpPr>
          <p:nvPr/>
        </p:nvSpPr>
        <p:spPr bwMode="auto">
          <a:xfrm>
            <a:off x="5336552" y="4690882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Mul3</a:t>
            </a:r>
          </a:p>
        </p:txBody>
      </p:sp>
      <p:sp>
        <p:nvSpPr>
          <p:cNvPr id="159" name="Rectangle 69"/>
          <p:cNvSpPr>
            <a:spLocks noChangeArrowheads="1"/>
          </p:cNvSpPr>
          <p:nvPr/>
        </p:nvSpPr>
        <p:spPr bwMode="auto">
          <a:xfrm>
            <a:off x="4647209" y="5049075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160" name="Rectangle 69"/>
          <p:cNvSpPr>
            <a:spLocks noChangeArrowheads="1"/>
          </p:cNvSpPr>
          <p:nvPr/>
        </p:nvSpPr>
        <p:spPr bwMode="auto">
          <a:xfrm>
            <a:off x="6410876" y="5049075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cxnSp>
        <p:nvCxnSpPr>
          <p:cNvPr id="161" name="160 Conector recto"/>
          <p:cNvCxnSpPr/>
          <p:nvPr/>
        </p:nvCxnSpPr>
        <p:spPr>
          <a:xfrm rot="5400000">
            <a:off x="6828316" y="466989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35"/>
          <p:cNvSpPr>
            <a:spLocks noChangeArrowheads="1"/>
          </p:cNvSpPr>
          <p:nvPr/>
        </p:nvSpPr>
        <p:spPr bwMode="auto">
          <a:xfrm>
            <a:off x="7032791" y="3792162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grpSp>
        <p:nvGrpSpPr>
          <p:cNvPr id="111623" name="Group 4"/>
          <p:cNvGrpSpPr>
            <a:grpSpLocks/>
          </p:cNvGrpSpPr>
          <p:nvPr/>
        </p:nvGrpSpPr>
        <p:grpSpPr bwMode="auto">
          <a:xfrm>
            <a:off x="7604720" y="4155324"/>
            <a:ext cx="560445" cy="250936"/>
            <a:chOff x="1248" y="712"/>
            <a:chExt cx="520" cy="160"/>
          </a:xfrm>
        </p:grpSpPr>
        <p:sp>
          <p:nvSpPr>
            <p:cNvPr id="16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169" name="168 Conector recto"/>
          <p:cNvCxnSpPr/>
          <p:nvPr/>
        </p:nvCxnSpPr>
        <p:spPr>
          <a:xfrm rot="5400000">
            <a:off x="7389186" y="4669890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35"/>
          <p:cNvSpPr>
            <a:spLocks noChangeArrowheads="1"/>
          </p:cNvSpPr>
          <p:nvPr/>
        </p:nvSpPr>
        <p:spPr bwMode="auto">
          <a:xfrm>
            <a:off x="7604295" y="380279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Ciclo9</a:t>
            </a:r>
          </a:p>
        </p:txBody>
      </p:sp>
      <p:sp>
        <p:nvSpPr>
          <p:cNvPr id="172" name="Rectangle 79"/>
          <p:cNvSpPr>
            <a:spLocks noChangeArrowheads="1"/>
          </p:cNvSpPr>
          <p:nvPr/>
        </p:nvSpPr>
        <p:spPr bwMode="auto">
          <a:xfrm>
            <a:off x="1539705" y="5105518"/>
            <a:ext cx="1417056" cy="314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F2, F10,F8</a:t>
            </a:r>
          </a:p>
        </p:txBody>
      </p:sp>
      <p:grpSp>
        <p:nvGrpSpPr>
          <p:cNvPr id="85" name="84 Grupo"/>
          <p:cNvGrpSpPr/>
          <p:nvPr/>
        </p:nvGrpSpPr>
        <p:grpSpPr>
          <a:xfrm>
            <a:off x="484268" y="5857892"/>
            <a:ext cx="8659764" cy="380349"/>
            <a:chOff x="484236" y="5491949"/>
            <a:chExt cx="8659764" cy="380349"/>
          </a:xfrm>
        </p:grpSpPr>
        <p:sp>
          <p:nvSpPr>
            <p:cNvPr id="86" name="Text Box 158"/>
            <p:cNvSpPr txBox="1">
              <a:spLocks noChangeArrowheads="1"/>
            </p:cNvSpPr>
            <p:nvPr/>
          </p:nvSpPr>
          <p:spPr bwMode="auto">
            <a:xfrm>
              <a:off x="571472" y="5491949"/>
              <a:ext cx="857252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ID</a:t>
              </a:r>
              <a:r>
                <a:rPr lang="es-ES" b="1" baseline="-25000" dirty="0">
                  <a:solidFill>
                    <a:schemeClr val="accent4">
                      <a:lumMod val="75000"/>
                    </a:schemeClr>
                  </a:solidFill>
                </a:rPr>
                <a:t>P</a:t>
              </a: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s-ES" sz="1600" b="1" dirty="0" err="1"/>
                <a:t>pstall</a:t>
              </a:r>
              <a:r>
                <a:rPr lang="es-ES" sz="1600" b="1" dirty="0"/>
                <a:t> </a:t>
              </a:r>
              <a:r>
                <a:rPr lang="es-ES" sz="1600" b="1" dirty="0" err="1"/>
                <a:t>due</a:t>
              </a:r>
              <a:r>
                <a:rPr lang="es-ES" sz="1600" b="1" dirty="0"/>
                <a:t> to </a:t>
              </a:r>
              <a:r>
                <a:rPr lang="es-ES" sz="1600" b="1" dirty="0" err="1"/>
                <a:t>structural</a:t>
              </a:r>
              <a:r>
                <a:rPr lang="es-ES" sz="1600" b="1" dirty="0"/>
                <a:t> </a:t>
              </a:r>
              <a:r>
                <a:rPr lang="es-ES" sz="1600" b="1" dirty="0" err="1"/>
                <a:t>hazard</a:t>
              </a:r>
              <a:r>
                <a:rPr lang="es-ES" sz="1600" b="1" dirty="0">
                  <a:solidFill>
                    <a:srgbClr val="C00000"/>
                  </a:solidFill>
                </a:rPr>
                <a:t>: </a:t>
              </a:r>
              <a:r>
                <a:rPr lang="es-ES" sz="1600" b="1" dirty="0" err="1"/>
                <a:t>Two</a:t>
              </a:r>
              <a:r>
                <a:rPr lang="es-ES" sz="1600" b="1" dirty="0"/>
                <a:t> </a:t>
              </a:r>
              <a:r>
                <a:rPr lang="es-ES" sz="1600" b="1" dirty="0" err="1"/>
                <a:t>instructions</a:t>
              </a:r>
              <a:r>
                <a:rPr lang="es-ES" sz="1600" b="1" dirty="0"/>
                <a:t> in MEM </a:t>
              </a:r>
              <a:r>
                <a:rPr lang="es-ES" sz="1600" b="1" dirty="0" err="1"/>
                <a:t>stage</a:t>
              </a:r>
              <a:endParaRPr lang="es-ES" sz="1600" b="1" dirty="0"/>
            </a:p>
          </p:txBody>
        </p:sp>
        <p:sp>
          <p:nvSpPr>
            <p:cNvPr id="87" name="Rectangle 10"/>
            <p:cNvSpPr>
              <a:spLocks noChangeArrowheads="1"/>
            </p:cNvSpPr>
            <p:nvPr/>
          </p:nvSpPr>
          <p:spPr bwMode="auto">
            <a:xfrm>
              <a:off x="484236" y="5515108"/>
              <a:ext cx="618802" cy="3571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 dirty="0" err="1">
                  <a:latin typeface="Arial" pitchFamily="34" charset="0"/>
                  <a:cs typeface="Arial" pitchFamily="34" charset="0"/>
                </a:rPr>
                <a:t>Addp</a:t>
              </a:r>
              <a:endParaRPr lang="es-E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3.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</a:t>
            </a:r>
            <a:r>
              <a:rPr lang="es-ES_tradnl" dirty="0" err="1"/>
              <a:t>structural</a:t>
            </a:r>
            <a:r>
              <a:rPr lang="es-ES_tradnl" dirty="0"/>
              <a:t> haz</a:t>
            </a:r>
            <a:endParaRPr lang="es-ES" dirty="0"/>
          </a:p>
        </p:txBody>
      </p:sp>
      <p:graphicFrame>
        <p:nvGraphicFramePr>
          <p:cNvPr id="142338" name="Object 2"/>
          <p:cNvGraphicFramePr>
            <a:graphicFrameLocks noGrp="1" noChangeAspect="1"/>
          </p:cNvGraphicFramePr>
          <p:nvPr/>
        </p:nvGraphicFramePr>
        <p:xfrm>
          <a:off x="500063" y="2811468"/>
          <a:ext cx="351472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5" name="Document" r:id="rId4" imgW="5204963" imgH="2025422" progId="Word.Document.8">
                  <p:embed/>
                </p:oleObj>
              </mc:Choice>
              <mc:Fallback>
                <p:oleObj name="Document" r:id="rId4" imgW="5204963" imgH="2025422" progId="Word.Document.8">
                  <p:embed/>
                  <p:pic>
                    <p:nvPicPr>
                      <p:cNvPr id="142338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811468"/>
                        <a:ext cx="3514725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5" name="Group 4"/>
          <p:cNvGrpSpPr>
            <a:grpSpLocks/>
          </p:cNvGrpSpPr>
          <p:nvPr/>
        </p:nvGrpSpPr>
        <p:grpSpPr bwMode="auto">
          <a:xfrm>
            <a:off x="5914785" y="4167041"/>
            <a:ext cx="560445" cy="250936"/>
            <a:chOff x="1248" y="712"/>
            <a:chExt cx="520" cy="160"/>
          </a:xfrm>
        </p:grpSpPr>
        <p:sp>
          <p:nvSpPr>
            <p:cNvPr id="25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60" name="Rectangle 35"/>
          <p:cNvSpPr>
            <a:spLocks noChangeArrowheads="1"/>
          </p:cNvSpPr>
          <p:nvPr/>
        </p:nvSpPr>
        <p:spPr bwMode="auto">
          <a:xfrm>
            <a:off x="5902804" y="3801956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sp>
        <p:nvSpPr>
          <p:cNvPr id="261" name="Line 31"/>
          <p:cNvSpPr>
            <a:spLocks noChangeShapeType="1"/>
          </p:cNvSpPr>
          <p:nvPr/>
        </p:nvSpPr>
        <p:spPr bwMode="auto">
          <a:xfrm>
            <a:off x="6236244" y="4179588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cxnSp>
        <p:nvCxnSpPr>
          <p:cNvPr id="262" name="261 Conector recto"/>
          <p:cNvCxnSpPr/>
          <p:nvPr/>
        </p:nvCxnSpPr>
        <p:spPr>
          <a:xfrm rot="5400000">
            <a:off x="5117780" y="4713005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tangle 69"/>
          <p:cNvSpPr>
            <a:spLocks noChangeArrowheads="1"/>
          </p:cNvSpPr>
          <p:nvPr/>
        </p:nvSpPr>
        <p:spPr bwMode="auto">
          <a:xfrm>
            <a:off x="5881538" y="4701603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Mul4</a:t>
            </a:r>
          </a:p>
        </p:txBody>
      </p:sp>
      <p:sp>
        <p:nvSpPr>
          <p:cNvPr id="264" name="Rectangle 10"/>
          <p:cNvSpPr>
            <a:spLocks noChangeArrowheads="1"/>
          </p:cNvSpPr>
          <p:nvPr/>
        </p:nvSpPr>
        <p:spPr bwMode="auto">
          <a:xfrm>
            <a:off x="5902804" y="5078134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 err="1">
                <a:latin typeface="Arial" pitchFamily="34" charset="0"/>
                <a:cs typeface="Arial" pitchFamily="34" charset="0"/>
              </a:rPr>
              <a:t>Addp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Rectangle 69"/>
          <p:cNvSpPr>
            <a:spLocks noChangeArrowheads="1"/>
          </p:cNvSpPr>
          <p:nvPr/>
        </p:nvSpPr>
        <p:spPr bwMode="auto">
          <a:xfrm>
            <a:off x="5278988" y="5059581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cxnSp>
        <p:nvCxnSpPr>
          <p:cNvPr id="266" name="265 Conector recto"/>
          <p:cNvCxnSpPr/>
          <p:nvPr/>
        </p:nvCxnSpPr>
        <p:spPr>
          <a:xfrm flipV="1">
            <a:off x="2111576" y="4628429"/>
            <a:ext cx="6215106" cy="15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266 Conector recto"/>
          <p:cNvCxnSpPr/>
          <p:nvPr/>
        </p:nvCxnSpPr>
        <p:spPr>
          <a:xfrm flipV="1">
            <a:off x="2111576" y="5032917"/>
            <a:ext cx="6215106" cy="15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267 Conector recto"/>
          <p:cNvCxnSpPr/>
          <p:nvPr/>
        </p:nvCxnSpPr>
        <p:spPr>
          <a:xfrm flipV="1">
            <a:off x="2111576" y="5414247"/>
            <a:ext cx="6215106" cy="15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5397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/>
          </p:cNvSpPr>
          <p:nvPr>
            <p:ph type="body" sz="half" idx="1"/>
          </p:nvPr>
        </p:nvSpPr>
        <p:spPr>
          <a:xfrm>
            <a:off x="357158" y="785794"/>
            <a:ext cx="8786842" cy="1131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S_tradnl" sz="2200" b="1" dirty="0">
                <a:solidFill>
                  <a:srgbClr val="C00000"/>
                </a:solidFill>
              </a:rPr>
              <a:t>RAW </a:t>
            </a:r>
            <a:r>
              <a:rPr lang="es-ES_tradnl" sz="2200" b="1" dirty="0" err="1">
                <a:solidFill>
                  <a:srgbClr val="C00000"/>
                </a:solidFill>
              </a:rPr>
              <a:t>hazard</a:t>
            </a:r>
            <a:r>
              <a:rPr lang="es-ES_tradnl" sz="2200" b="1" dirty="0">
                <a:solidFill>
                  <a:srgbClr val="C00000"/>
                </a:solidFill>
              </a:rPr>
              <a:t>: </a:t>
            </a:r>
            <a:r>
              <a:rPr lang="es-ES_tradnl" sz="2200" b="1" dirty="0"/>
              <a:t>Data </a:t>
            </a:r>
            <a:r>
              <a:rPr lang="es-ES_tradnl" sz="2200" b="1" dirty="0" err="1"/>
              <a:t>provided</a:t>
            </a:r>
            <a:r>
              <a:rPr lang="es-ES_tradnl" sz="2200" b="1" dirty="0"/>
              <a:t> </a:t>
            </a:r>
            <a:r>
              <a:rPr lang="es-ES_tradnl" sz="2200" b="1" dirty="0" err="1"/>
              <a:t>by</a:t>
            </a:r>
            <a:r>
              <a:rPr lang="es-ES_tradnl" sz="2200" b="1" dirty="0"/>
              <a:t> A-L </a:t>
            </a:r>
            <a:r>
              <a:rPr lang="es-ES_tradnl" sz="2200" b="1" dirty="0" err="1"/>
              <a:t>instruction</a:t>
            </a:r>
            <a:endParaRPr lang="es-ES_tradnl" sz="2200" b="1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endParaRPr lang="es-ES_tradnl" sz="800" dirty="0"/>
          </a:p>
          <a:p>
            <a:pPr lvl="1">
              <a:lnSpc>
                <a:spcPct val="90000"/>
              </a:lnSpc>
            </a:pPr>
            <a:r>
              <a:rPr lang="es-ES_tradnl" sz="2000" dirty="0" err="1"/>
              <a:t>Forwarding</a:t>
            </a:r>
            <a:r>
              <a:rPr lang="es-ES_tradnl" sz="2000" dirty="0"/>
              <a:t> </a:t>
            </a:r>
            <a:r>
              <a:rPr lang="es-ES_tradnl" sz="2000" dirty="0" err="1"/>
              <a:t>does</a:t>
            </a:r>
            <a:r>
              <a:rPr lang="es-ES_tradnl" sz="2000" dirty="0"/>
              <a:t> </a:t>
            </a:r>
            <a:r>
              <a:rPr lang="es-ES_tradnl" sz="2000" dirty="0" err="1"/>
              <a:t>not</a:t>
            </a:r>
            <a:r>
              <a:rPr lang="es-ES_tradnl" sz="2000" dirty="0"/>
              <a:t> </a:t>
            </a:r>
            <a:r>
              <a:rPr lang="es-ES_tradnl" sz="2000" dirty="0" err="1"/>
              <a:t>avoid</a:t>
            </a:r>
            <a:r>
              <a:rPr lang="es-ES_tradnl" sz="2000" dirty="0"/>
              <a:t> </a:t>
            </a:r>
            <a:r>
              <a:rPr lang="es-ES_tradnl" sz="2000" dirty="0" err="1"/>
              <a:t>stalls</a:t>
            </a:r>
            <a:endParaRPr lang="es-ES_tradnl" sz="1400" b="1" dirty="0">
              <a:solidFill>
                <a:srgbClr val="FF0000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8313" y="148862"/>
            <a:ext cx="8459787" cy="404813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4. </a:t>
            </a:r>
            <a:r>
              <a:rPr lang="es-ES_tradnl" dirty="0" err="1"/>
              <a:t>Multicycle</a:t>
            </a:r>
            <a:r>
              <a:rPr lang="es-ES_tradnl" dirty="0"/>
              <a:t> </a:t>
            </a:r>
            <a:r>
              <a:rPr lang="es-ES_tradnl" dirty="0" err="1"/>
              <a:t>operations</a:t>
            </a:r>
            <a:r>
              <a:rPr lang="es-ES_tradnl" dirty="0"/>
              <a:t>: RAW </a:t>
            </a:r>
            <a:r>
              <a:rPr lang="es-ES_tradnl" dirty="0" err="1"/>
              <a:t>hazards</a:t>
            </a:r>
            <a:endParaRPr lang="es-ES" dirty="0"/>
          </a:p>
        </p:txBody>
      </p:sp>
      <p:sp>
        <p:nvSpPr>
          <p:cNvPr id="146" name="Rectangle 4"/>
          <p:cNvSpPr>
            <a:spLocks noChangeArrowheads="1"/>
          </p:cNvSpPr>
          <p:nvPr/>
        </p:nvSpPr>
        <p:spPr bwMode="auto">
          <a:xfrm>
            <a:off x="1071538" y="4043531"/>
            <a:ext cx="579729" cy="30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400" b="1" dirty="0" err="1">
                <a:latin typeface="Calibri" pitchFamily="34" charset="0"/>
              </a:rPr>
              <a:t>Clock</a:t>
            </a:r>
            <a:endParaRPr lang="es-ES_tradnl" sz="1400" b="1" dirty="0">
              <a:latin typeface="Calibri" pitchFamily="34" charset="0"/>
            </a:endParaRPr>
          </a:p>
        </p:txBody>
      </p:sp>
      <p:sp>
        <p:nvSpPr>
          <p:cNvPr id="147" name="Rectangle 59"/>
          <p:cNvSpPr>
            <a:spLocks noChangeArrowheads="1"/>
          </p:cNvSpPr>
          <p:nvPr/>
        </p:nvSpPr>
        <p:spPr bwMode="auto">
          <a:xfrm>
            <a:off x="357158" y="4572008"/>
            <a:ext cx="1413529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MULTD </a:t>
            </a:r>
            <a:r>
              <a:rPr lang="es-ES_tradnl" sz="1400" b="1" dirty="0">
                <a:solidFill>
                  <a:srgbClr val="C00000"/>
                </a:solidFill>
              </a:rPr>
              <a:t>F2</a:t>
            </a:r>
            <a:r>
              <a:rPr lang="es-ES_tradnl" sz="1400" b="1" dirty="0"/>
              <a:t>, F4,F6</a:t>
            </a:r>
          </a:p>
        </p:txBody>
      </p:sp>
      <p:sp>
        <p:nvSpPr>
          <p:cNvPr id="148" name="Rectangle 79"/>
          <p:cNvSpPr>
            <a:spLocks noChangeArrowheads="1"/>
          </p:cNvSpPr>
          <p:nvPr/>
        </p:nvSpPr>
        <p:spPr bwMode="auto">
          <a:xfrm>
            <a:off x="396697" y="4912470"/>
            <a:ext cx="1457131" cy="32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dirty="0"/>
              <a:t>ADDD F10, </a:t>
            </a:r>
            <a:r>
              <a:rPr lang="es-ES_tradnl" sz="1400" b="1" dirty="0">
                <a:solidFill>
                  <a:srgbClr val="C00000"/>
                </a:solidFill>
              </a:rPr>
              <a:t>F2</a:t>
            </a:r>
            <a:r>
              <a:rPr lang="es-ES_tradnl" sz="1400" b="1" dirty="0"/>
              <a:t>, F8</a:t>
            </a:r>
          </a:p>
        </p:txBody>
      </p:sp>
      <p:sp>
        <p:nvSpPr>
          <p:cNvPr id="149" name="Rectangle 63"/>
          <p:cNvSpPr>
            <a:spLocks noChangeArrowheads="1"/>
          </p:cNvSpPr>
          <p:nvPr/>
        </p:nvSpPr>
        <p:spPr bwMode="auto">
          <a:xfrm>
            <a:off x="1928794" y="4543597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2500298" y="4543597"/>
            <a:ext cx="3879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23928" y="4006909"/>
            <a:ext cx="560445" cy="250936"/>
            <a:chOff x="1248" y="712"/>
            <a:chExt cx="520" cy="160"/>
          </a:xfrm>
        </p:grpSpPr>
        <p:sp>
          <p:nvSpPr>
            <p:cNvPr id="153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4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5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56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57" name="Rectangle 35"/>
          <p:cNvSpPr>
            <a:spLocks noChangeArrowheads="1"/>
          </p:cNvSpPr>
          <p:nvPr/>
        </p:nvSpPr>
        <p:spPr bwMode="auto">
          <a:xfrm>
            <a:off x="2397634" y="3639835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Ciclo2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83849" y="3996839"/>
            <a:ext cx="560445" cy="250936"/>
            <a:chOff x="1248" y="712"/>
            <a:chExt cx="520" cy="160"/>
          </a:xfrm>
        </p:grpSpPr>
        <p:sp>
          <p:nvSpPr>
            <p:cNvPr id="15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63" name="Rectangle 35"/>
          <p:cNvSpPr>
            <a:spLocks noChangeArrowheads="1"/>
          </p:cNvSpPr>
          <p:nvPr/>
        </p:nvSpPr>
        <p:spPr bwMode="auto">
          <a:xfrm>
            <a:off x="3571868" y="3626709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Ciclo4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226791" y="3996839"/>
            <a:ext cx="560445" cy="250936"/>
            <a:chOff x="1248" y="712"/>
            <a:chExt cx="520" cy="160"/>
          </a:xfrm>
        </p:grpSpPr>
        <p:sp>
          <p:nvSpPr>
            <p:cNvPr id="165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6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7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68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69" name="Line 31"/>
          <p:cNvSpPr>
            <a:spLocks noChangeShapeType="1"/>
          </p:cNvSpPr>
          <p:nvPr/>
        </p:nvSpPr>
        <p:spPr bwMode="auto">
          <a:xfrm>
            <a:off x="3976746" y="4009386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70" name="Rectangle 35"/>
          <p:cNvSpPr>
            <a:spLocks noChangeArrowheads="1"/>
          </p:cNvSpPr>
          <p:nvPr/>
        </p:nvSpPr>
        <p:spPr bwMode="auto">
          <a:xfrm>
            <a:off x="4214810" y="3631754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Ciclo5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798295" y="3996839"/>
            <a:ext cx="560445" cy="250936"/>
            <a:chOff x="1248" y="712"/>
            <a:chExt cx="520" cy="160"/>
          </a:xfrm>
        </p:grpSpPr>
        <p:sp>
          <p:nvSpPr>
            <p:cNvPr id="172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3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4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75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76" name="Line 31"/>
          <p:cNvSpPr>
            <a:spLocks noChangeShapeType="1"/>
          </p:cNvSpPr>
          <p:nvPr/>
        </p:nvSpPr>
        <p:spPr bwMode="auto">
          <a:xfrm>
            <a:off x="4548250" y="4009386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77" name="Rectangle 35"/>
          <p:cNvSpPr>
            <a:spLocks noChangeArrowheads="1"/>
          </p:cNvSpPr>
          <p:nvPr/>
        </p:nvSpPr>
        <p:spPr bwMode="auto">
          <a:xfrm>
            <a:off x="4789789" y="3631754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Ciclo6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000282" y="4004920"/>
            <a:ext cx="560445" cy="250936"/>
            <a:chOff x="1248" y="712"/>
            <a:chExt cx="520" cy="160"/>
          </a:xfrm>
        </p:grpSpPr>
        <p:sp>
          <p:nvSpPr>
            <p:cNvPr id="17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83" name="Rectangle 35"/>
          <p:cNvSpPr>
            <a:spLocks noChangeArrowheads="1"/>
          </p:cNvSpPr>
          <p:nvPr/>
        </p:nvSpPr>
        <p:spPr bwMode="auto">
          <a:xfrm>
            <a:off x="2969138" y="363479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Ciclo3</a:t>
            </a:r>
          </a:p>
        </p:txBody>
      </p:sp>
      <p:sp>
        <p:nvSpPr>
          <p:cNvPr id="184" name="Line 31"/>
          <p:cNvSpPr>
            <a:spLocks noChangeShapeType="1"/>
          </p:cNvSpPr>
          <p:nvPr/>
        </p:nvSpPr>
        <p:spPr bwMode="auto">
          <a:xfrm>
            <a:off x="5106767" y="4017467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821649" y="4004920"/>
            <a:ext cx="560445" cy="250936"/>
            <a:chOff x="1248" y="712"/>
            <a:chExt cx="520" cy="160"/>
          </a:xfrm>
        </p:grpSpPr>
        <p:sp>
          <p:nvSpPr>
            <p:cNvPr id="18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18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190" name="Line 31"/>
          <p:cNvSpPr>
            <a:spLocks noChangeShapeType="1"/>
          </p:cNvSpPr>
          <p:nvPr/>
        </p:nvSpPr>
        <p:spPr bwMode="auto">
          <a:xfrm>
            <a:off x="1571604" y="4017467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91" name="Rectangle 35"/>
          <p:cNvSpPr>
            <a:spLocks noChangeArrowheads="1"/>
          </p:cNvSpPr>
          <p:nvPr/>
        </p:nvSpPr>
        <p:spPr bwMode="auto">
          <a:xfrm>
            <a:off x="1737494" y="3634790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</a:t>
            </a:r>
          </a:p>
        </p:txBody>
      </p:sp>
      <p:sp>
        <p:nvSpPr>
          <p:cNvPr id="192" name="Rectangle 63"/>
          <p:cNvSpPr>
            <a:spLocks noChangeArrowheads="1"/>
          </p:cNvSpPr>
          <p:nvPr/>
        </p:nvSpPr>
        <p:spPr bwMode="auto">
          <a:xfrm>
            <a:off x="2500298" y="4891210"/>
            <a:ext cx="3654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IF</a:t>
            </a:r>
          </a:p>
        </p:txBody>
      </p:sp>
      <p:sp>
        <p:nvSpPr>
          <p:cNvPr id="197" name="Rectangle 10"/>
          <p:cNvSpPr>
            <a:spLocks noChangeArrowheads="1"/>
          </p:cNvSpPr>
          <p:nvPr/>
        </p:nvSpPr>
        <p:spPr bwMode="auto">
          <a:xfrm>
            <a:off x="4794688" y="4920824"/>
            <a:ext cx="576263" cy="34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</a:t>
            </a:r>
          </a:p>
        </p:txBody>
      </p:sp>
      <p:cxnSp>
        <p:nvCxnSpPr>
          <p:cNvPr id="198" name="197 Conector recto"/>
          <p:cNvCxnSpPr/>
          <p:nvPr/>
        </p:nvCxnSpPr>
        <p:spPr>
          <a:xfrm rot="5400000">
            <a:off x="1000894" y="4554609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198 Conector recto"/>
          <p:cNvCxnSpPr/>
          <p:nvPr/>
        </p:nvCxnSpPr>
        <p:spPr>
          <a:xfrm rot="5400000">
            <a:off x="1631961" y="4554609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199 Conector recto"/>
          <p:cNvCxnSpPr/>
          <p:nvPr/>
        </p:nvCxnSpPr>
        <p:spPr>
          <a:xfrm rot="5400000">
            <a:off x="2215340" y="4554609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203 Conector recto"/>
          <p:cNvCxnSpPr/>
          <p:nvPr/>
        </p:nvCxnSpPr>
        <p:spPr>
          <a:xfrm>
            <a:off x="500034" y="5213362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5368877" y="3995843"/>
            <a:ext cx="560445" cy="250936"/>
            <a:chOff x="1248" y="712"/>
            <a:chExt cx="520" cy="160"/>
          </a:xfrm>
        </p:grpSpPr>
        <p:sp>
          <p:nvSpPr>
            <p:cNvPr id="206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7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8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09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12" name="Rectangle 69"/>
          <p:cNvSpPr>
            <a:spLocks noChangeArrowheads="1"/>
          </p:cNvSpPr>
          <p:nvPr/>
        </p:nvSpPr>
        <p:spPr bwMode="auto">
          <a:xfrm>
            <a:off x="2992486" y="4537537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Mul1</a:t>
            </a:r>
          </a:p>
        </p:txBody>
      </p:sp>
      <p:cxnSp>
        <p:nvCxnSpPr>
          <p:cNvPr id="210" name="209 Conector recto"/>
          <p:cNvCxnSpPr/>
          <p:nvPr/>
        </p:nvCxnSpPr>
        <p:spPr>
          <a:xfrm rot="5400000">
            <a:off x="4571206" y="4542803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69"/>
          <p:cNvSpPr>
            <a:spLocks noChangeArrowheads="1"/>
          </p:cNvSpPr>
          <p:nvPr/>
        </p:nvSpPr>
        <p:spPr bwMode="auto">
          <a:xfrm>
            <a:off x="3563990" y="4533338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Mul2</a:t>
            </a:r>
          </a:p>
        </p:txBody>
      </p:sp>
      <p:sp>
        <p:nvSpPr>
          <p:cNvPr id="214" name="Rectangle 69"/>
          <p:cNvSpPr>
            <a:spLocks noChangeArrowheads="1"/>
          </p:cNvSpPr>
          <p:nvPr/>
        </p:nvSpPr>
        <p:spPr bwMode="auto">
          <a:xfrm>
            <a:off x="4193544" y="453140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Mul3</a:t>
            </a:r>
          </a:p>
        </p:txBody>
      </p:sp>
      <p:sp>
        <p:nvSpPr>
          <p:cNvPr id="215" name="Rectangle 69"/>
          <p:cNvSpPr>
            <a:spLocks noChangeArrowheads="1"/>
          </p:cNvSpPr>
          <p:nvPr/>
        </p:nvSpPr>
        <p:spPr bwMode="auto">
          <a:xfrm>
            <a:off x="5319183" y="4905360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Add1</a:t>
            </a:r>
          </a:p>
        </p:txBody>
      </p:sp>
      <p:sp>
        <p:nvSpPr>
          <p:cNvPr id="216" name="Rectangle 69"/>
          <p:cNvSpPr>
            <a:spLocks noChangeArrowheads="1"/>
          </p:cNvSpPr>
          <p:nvPr/>
        </p:nvSpPr>
        <p:spPr bwMode="auto">
          <a:xfrm>
            <a:off x="5885554" y="4905360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Add2</a:t>
            </a:r>
          </a:p>
        </p:txBody>
      </p:sp>
      <p:sp>
        <p:nvSpPr>
          <p:cNvPr id="218" name="Rectangle 35"/>
          <p:cNvSpPr>
            <a:spLocks noChangeArrowheads="1"/>
          </p:cNvSpPr>
          <p:nvPr/>
        </p:nvSpPr>
        <p:spPr bwMode="auto">
          <a:xfrm>
            <a:off x="5357818" y="3632681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Ciclo7</a:t>
            </a:r>
          </a:p>
        </p:txBody>
      </p:sp>
      <p:sp>
        <p:nvSpPr>
          <p:cNvPr id="219" name="Rectangle 10"/>
          <p:cNvSpPr>
            <a:spLocks noChangeArrowheads="1"/>
          </p:cNvSpPr>
          <p:nvPr/>
        </p:nvSpPr>
        <p:spPr bwMode="auto">
          <a:xfrm>
            <a:off x="3026763" y="4901910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929747" y="3995843"/>
            <a:ext cx="560445" cy="250936"/>
            <a:chOff x="1248" y="712"/>
            <a:chExt cx="520" cy="160"/>
          </a:xfrm>
        </p:grpSpPr>
        <p:sp>
          <p:nvSpPr>
            <p:cNvPr id="221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2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3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24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25" name="224 Conector recto"/>
          <p:cNvCxnSpPr/>
          <p:nvPr/>
        </p:nvCxnSpPr>
        <p:spPr>
          <a:xfrm rot="5400000">
            <a:off x="5714213" y="4510409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35"/>
          <p:cNvSpPr>
            <a:spLocks noChangeArrowheads="1"/>
          </p:cNvSpPr>
          <p:nvPr/>
        </p:nvSpPr>
        <p:spPr bwMode="auto">
          <a:xfrm>
            <a:off x="5929322" y="3643314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Ciclo8</a:t>
            </a:r>
          </a:p>
        </p:txBody>
      </p:sp>
      <p:sp>
        <p:nvSpPr>
          <p:cNvPr id="227" name="Rectangle 70"/>
          <p:cNvSpPr>
            <a:spLocks noChangeArrowheads="1"/>
          </p:cNvSpPr>
          <p:nvPr/>
        </p:nvSpPr>
        <p:spPr bwMode="auto">
          <a:xfrm>
            <a:off x="5357818" y="4543626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528171" y="3985344"/>
            <a:ext cx="560445" cy="250936"/>
            <a:chOff x="1248" y="712"/>
            <a:chExt cx="520" cy="160"/>
          </a:xfrm>
        </p:grpSpPr>
        <p:sp>
          <p:nvSpPr>
            <p:cNvPr id="229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0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1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32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sp>
        <p:nvSpPr>
          <p:cNvPr id="234" name="Rectangle 35"/>
          <p:cNvSpPr>
            <a:spLocks noChangeArrowheads="1"/>
          </p:cNvSpPr>
          <p:nvPr/>
        </p:nvSpPr>
        <p:spPr bwMode="auto">
          <a:xfrm>
            <a:off x="6503899" y="3620259"/>
            <a:ext cx="6027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Ciclo9</a:t>
            </a:r>
          </a:p>
        </p:txBody>
      </p:sp>
      <p:sp>
        <p:nvSpPr>
          <p:cNvPr id="235" name="Line 31"/>
          <p:cNvSpPr>
            <a:spLocks noChangeShapeType="1"/>
          </p:cNvSpPr>
          <p:nvPr/>
        </p:nvSpPr>
        <p:spPr bwMode="auto">
          <a:xfrm>
            <a:off x="6836643" y="4005972"/>
            <a:ext cx="2414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236" name="Rectangle 70"/>
          <p:cNvSpPr>
            <a:spLocks noChangeArrowheads="1"/>
          </p:cNvSpPr>
          <p:nvPr/>
        </p:nvSpPr>
        <p:spPr bwMode="auto">
          <a:xfrm>
            <a:off x="7107291" y="4900981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 err="1">
                <a:latin typeface="Arial" charset="0"/>
              </a:rPr>
              <a:t>Mem</a:t>
            </a:r>
            <a:endParaRPr lang="es-ES_tradnl" sz="1600" b="1" dirty="0">
              <a:latin typeface="Arial" charset="0"/>
            </a:endParaRPr>
          </a:p>
        </p:txBody>
      </p:sp>
      <p:sp>
        <p:nvSpPr>
          <p:cNvPr id="237" name="Rectangle 71"/>
          <p:cNvSpPr>
            <a:spLocks noChangeArrowheads="1"/>
          </p:cNvSpPr>
          <p:nvPr/>
        </p:nvSpPr>
        <p:spPr bwMode="auto">
          <a:xfrm>
            <a:off x="7755201" y="4899365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sp>
        <p:nvSpPr>
          <p:cNvPr id="238" name="Rectangle 71"/>
          <p:cNvSpPr>
            <a:spLocks noChangeArrowheads="1"/>
          </p:cNvSpPr>
          <p:nvPr/>
        </p:nvSpPr>
        <p:spPr bwMode="auto">
          <a:xfrm>
            <a:off x="5984521" y="4560448"/>
            <a:ext cx="52418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latin typeface="Arial" charset="0"/>
              </a:rPr>
              <a:t>WB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7098753" y="3984348"/>
            <a:ext cx="560445" cy="250936"/>
            <a:chOff x="1248" y="712"/>
            <a:chExt cx="520" cy="160"/>
          </a:xfrm>
        </p:grpSpPr>
        <p:sp>
          <p:nvSpPr>
            <p:cNvPr id="241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42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43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44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45" name="244 Conector recto"/>
          <p:cNvCxnSpPr/>
          <p:nvPr/>
        </p:nvCxnSpPr>
        <p:spPr>
          <a:xfrm rot="5400000">
            <a:off x="6301082" y="4531308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69"/>
          <p:cNvSpPr>
            <a:spLocks noChangeArrowheads="1"/>
          </p:cNvSpPr>
          <p:nvPr/>
        </p:nvSpPr>
        <p:spPr bwMode="auto">
          <a:xfrm>
            <a:off x="6460920" y="4913432"/>
            <a:ext cx="69410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B050"/>
                </a:solidFill>
                <a:latin typeface="Arial" charset="0"/>
              </a:rPr>
              <a:t>Add3</a:t>
            </a:r>
          </a:p>
        </p:txBody>
      </p:sp>
      <p:cxnSp>
        <p:nvCxnSpPr>
          <p:cNvPr id="247" name="246 Conector recto"/>
          <p:cNvCxnSpPr/>
          <p:nvPr/>
        </p:nvCxnSpPr>
        <p:spPr>
          <a:xfrm rot="5400000">
            <a:off x="6883219" y="4498914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35"/>
          <p:cNvSpPr>
            <a:spLocks noChangeArrowheads="1"/>
          </p:cNvSpPr>
          <p:nvPr/>
        </p:nvSpPr>
        <p:spPr bwMode="auto">
          <a:xfrm>
            <a:off x="7040396" y="3621186"/>
            <a:ext cx="67967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Ciclo10</a:t>
            </a: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7659623" y="3984348"/>
            <a:ext cx="560445" cy="250936"/>
            <a:chOff x="1248" y="712"/>
            <a:chExt cx="520" cy="160"/>
          </a:xfrm>
        </p:grpSpPr>
        <p:sp>
          <p:nvSpPr>
            <p:cNvPr id="250" name="Line 5"/>
            <p:cNvSpPr>
              <a:spLocks noChangeShapeType="1"/>
            </p:cNvSpPr>
            <p:nvPr/>
          </p:nvSpPr>
          <p:spPr bwMode="auto">
            <a:xfrm>
              <a:off x="1256" y="8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1" name="Line 6"/>
            <p:cNvSpPr>
              <a:spLocks noChangeShapeType="1"/>
            </p:cNvSpPr>
            <p:nvPr/>
          </p:nvSpPr>
          <p:spPr bwMode="auto">
            <a:xfrm>
              <a:off x="1248" y="728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2" name="Line 7"/>
            <p:cNvSpPr>
              <a:spLocks noChangeShapeType="1"/>
            </p:cNvSpPr>
            <p:nvPr/>
          </p:nvSpPr>
          <p:spPr bwMode="auto">
            <a:xfrm flipV="1">
              <a:off x="1536" y="712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  <p:sp>
          <p:nvSpPr>
            <p:cNvPr id="253" name="Line 8"/>
            <p:cNvSpPr>
              <a:spLocks noChangeShapeType="1"/>
            </p:cNvSpPr>
            <p:nvPr/>
          </p:nvSpPr>
          <p:spPr bwMode="auto">
            <a:xfrm>
              <a:off x="1544" y="720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800"/>
            </a:p>
          </p:txBody>
        </p:sp>
      </p:grpSp>
      <p:cxnSp>
        <p:nvCxnSpPr>
          <p:cNvPr id="254" name="253 Conector recto"/>
          <p:cNvCxnSpPr/>
          <p:nvPr/>
        </p:nvCxnSpPr>
        <p:spPr>
          <a:xfrm rot="5400000">
            <a:off x="7444089" y="4498914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35"/>
          <p:cNvSpPr>
            <a:spLocks noChangeArrowheads="1"/>
          </p:cNvSpPr>
          <p:nvPr/>
        </p:nvSpPr>
        <p:spPr bwMode="auto">
          <a:xfrm>
            <a:off x="7627666" y="3631819"/>
            <a:ext cx="67121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Ciclo11</a:t>
            </a:r>
          </a:p>
        </p:txBody>
      </p:sp>
      <p:cxnSp>
        <p:nvCxnSpPr>
          <p:cNvPr id="259" name="258 Conector recto"/>
          <p:cNvCxnSpPr/>
          <p:nvPr/>
        </p:nvCxnSpPr>
        <p:spPr>
          <a:xfrm rot="5400000">
            <a:off x="5144298" y="4499776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69"/>
          <p:cNvSpPr>
            <a:spLocks noChangeArrowheads="1"/>
          </p:cNvSpPr>
          <p:nvPr/>
        </p:nvSpPr>
        <p:spPr bwMode="auto">
          <a:xfrm>
            <a:off x="4746408" y="4534039"/>
            <a:ext cx="65082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sz="1600" b="1" dirty="0">
                <a:solidFill>
                  <a:srgbClr val="0070C0"/>
                </a:solidFill>
                <a:latin typeface="Arial" charset="0"/>
              </a:rPr>
              <a:t>Mul4</a:t>
            </a:r>
          </a:p>
        </p:txBody>
      </p:sp>
      <p:sp>
        <p:nvSpPr>
          <p:cNvPr id="268" name="Rectangle 10"/>
          <p:cNvSpPr>
            <a:spLocks noChangeArrowheads="1"/>
          </p:cNvSpPr>
          <p:nvPr/>
        </p:nvSpPr>
        <p:spPr bwMode="auto">
          <a:xfrm>
            <a:off x="3614407" y="4906040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cxnSp>
        <p:nvCxnSpPr>
          <p:cNvPr id="201" name="200 Conector recto"/>
          <p:cNvCxnSpPr/>
          <p:nvPr/>
        </p:nvCxnSpPr>
        <p:spPr>
          <a:xfrm rot="5400000">
            <a:off x="2786844" y="4554609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ctangle 10"/>
          <p:cNvSpPr>
            <a:spLocks noChangeArrowheads="1"/>
          </p:cNvSpPr>
          <p:nvPr/>
        </p:nvSpPr>
        <p:spPr bwMode="auto">
          <a:xfrm>
            <a:off x="4193911" y="4913432"/>
            <a:ext cx="576263" cy="344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latin typeface="Arial" pitchFamily="34" charset="0"/>
                <a:cs typeface="Arial" pitchFamily="34" charset="0"/>
              </a:rPr>
              <a:t>IDp</a:t>
            </a:r>
          </a:p>
        </p:txBody>
      </p:sp>
      <p:cxnSp>
        <p:nvCxnSpPr>
          <p:cNvPr id="202" name="201 Conector recto"/>
          <p:cNvCxnSpPr/>
          <p:nvPr/>
        </p:nvCxnSpPr>
        <p:spPr>
          <a:xfrm rot="5400000">
            <a:off x="3429786" y="4542803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202 Conector recto"/>
          <p:cNvCxnSpPr/>
          <p:nvPr/>
        </p:nvCxnSpPr>
        <p:spPr>
          <a:xfrm rot="5400000">
            <a:off x="4001290" y="4542803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256 Conector recto"/>
          <p:cNvCxnSpPr/>
          <p:nvPr/>
        </p:nvCxnSpPr>
        <p:spPr>
          <a:xfrm>
            <a:off x="500034" y="4911844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273 Abrir llave"/>
          <p:cNvSpPr/>
          <p:nvPr/>
        </p:nvSpPr>
        <p:spPr>
          <a:xfrm rot="16200000">
            <a:off x="6036479" y="4679165"/>
            <a:ext cx="357190" cy="1571636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274 Abrir llave"/>
          <p:cNvSpPr/>
          <p:nvPr/>
        </p:nvSpPr>
        <p:spPr>
          <a:xfrm rot="5400000">
            <a:off x="4036215" y="2464587"/>
            <a:ext cx="285752" cy="1928826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38242" name="Object 2"/>
          <p:cNvGraphicFramePr>
            <a:graphicFrameLocks noGrp="1" noChangeAspect="1"/>
          </p:cNvGraphicFramePr>
          <p:nvPr>
            <p:extLst/>
          </p:nvPr>
        </p:nvGraphicFramePr>
        <p:xfrm>
          <a:off x="5808215" y="1913384"/>
          <a:ext cx="35163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9" name="Document" r:id="rId4" imgW="5187141" imgH="2025562" progId="Word.Document.8">
                  <p:embed/>
                </p:oleObj>
              </mc:Choice>
              <mc:Fallback>
                <p:oleObj name="Document" r:id="rId4" imgW="5187141" imgH="2025562" progId="Word.Document.8">
                  <p:embed/>
                  <p:pic>
                    <p:nvPicPr>
                      <p:cNvPr id="138242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215" y="1913384"/>
                        <a:ext cx="351631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5" name="124 Grupo"/>
          <p:cNvGrpSpPr/>
          <p:nvPr/>
        </p:nvGrpSpPr>
        <p:grpSpPr>
          <a:xfrm>
            <a:off x="428596" y="5988626"/>
            <a:ext cx="8572528" cy="369332"/>
            <a:chOff x="571472" y="5491949"/>
            <a:chExt cx="8572528" cy="369332"/>
          </a:xfrm>
        </p:grpSpPr>
        <p:sp>
          <p:nvSpPr>
            <p:cNvPr id="126" name="Text Box 158"/>
            <p:cNvSpPr txBox="1">
              <a:spLocks noChangeArrowheads="1"/>
            </p:cNvSpPr>
            <p:nvPr/>
          </p:nvSpPr>
          <p:spPr bwMode="auto">
            <a:xfrm>
              <a:off x="571472" y="5491949"/>
              <a:ext cx="857252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vl="1">
                <a:buFont typeface="Wingdings" pitchFamily="2" charset="2"/>
                <a:buChar char="ü"/>
              </a:pP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ID</a:t>
              </a:r>
              <a:r>
                <a:rPr lang="es-ES" b="1" baseline="-25000" dirty="0">
                  <a:solidFill>
                    <a:schemeClr val="accent4">
                      <a:lumMod val="75000"/>
                    </a:schemeClr>
                  </a:solidFill>
                </a:rPr>
                <a:t>P</a:t>
              </a:r>
              <a:r>
                <a:rPr lang="es-ES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s-ES" sz="1600" b="1" dirty="0" err="1"/>
                <a:t>Stall</a:t>
              </a:r>
              <a:r>
                <a:rPr lang="es-ES" sz="1600" b="1" dirty="0"/>
                <a:t> </a:t>
              </a:r>
              <a:r>
                <a:rPr lang="es-ES" sz="1600" b="1" dirty="0" err="1"/>
                <a:t>due</a:t>
              </a:r>
              <a:r>
                <a:rPr lang="es-ES" sz="1600" b="1" dirty="0"/>
                <a:t> to RAW </a:t>
              </a:r>
              <a:r>
                <a:rPr lang="es-ES" sz="1600" b="1" dirty="0" err="1"/>
                <a:t>hazard</a:t>
              </a:r>
              <a:endParaRPr lang="es-ES" sz="1600" dirty="0"/>
            </a:p>
          </p:txBody>
        </p:sp>
        <p:sp>
          <p:nvSpPr>
            <p:cNvPr id="128" name="Rectangle 10"/>
            <p:cNvSpPr>
              <a:spLocks noChangeArrowheads="1"/>
            </p:cNvSpPr>
            <p:nvPr/>
          </p:nvSpPr>
          <p:spPr bwMode="auto">
            <a:xfrm>
              <a:off x="1107163" y="5536515"/>
              <a:ext cx="488567" cy="2738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400" b="1" dirty="0">
                  <a:latin typeface="Arial" pitchFamily="34" charset="0"/>
                  <a:cs typeface="Arial" pitchFamily="34" charset="0"/>
                </a:rPr>
                <a:t>IDp</a:t>
              </a:r>
            </a:p>
          </p:txBody>
        </p:sp>
      </p:grpSp>
      <p:sp>
        <p:nvSpPr>
          <p:cNvPr id="129" name="Text Box 158"/>
          <p:cNvSpPr txBox="1">
            <a:spLocks noChangeArrowheads="1"/>
          </p:cNvSpPr>
          <p:nvPr/>
        </p:nvSpPr>
        <p:spPr bwMode="auto">
          <a:xfrm>
            <a:off x="1500166" y="5313777"/>
            <a:ext cx="47898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b="1" dirty="0" err="1">
                <a:solidFill>
                  <a:srgbClr val="C00000"/>
                </a:solidFill>
                <a:latin typeface="Calibri" pitchFamily="34" charset="0"/>
              </a:rPr>
              <a:t>Stall</a:t>
            </a:r>
            <a:r>
              <a:rPr lang="es-ES_tradnl" b="1" dirty="0">
                <a:solidFill>
                  <a:srgbClr val="C00000"/>
                </a:solidFill>
                <a:latin typeface="Calibri" pitchFamily="34" charset="0"/>
              </a:rPr>
              <a:t>: 3 </a:t>
            </a:r>
            <a:r>
              <a:rPr lang="es-ES_tradnl" b="1" dirty="0" err="1">
                <a:solidFill>
                  <a:srgbClr val="C00000"/>
                </a:solidFill>
                <a:latin typeface="Calibri" pitchFamily="34" charset="0"/>
              </a:rPr>
              <a:t>cycles</a:t>
            </a:r>
            <a:endParaRPr lang="es-ES_tradnl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32" name="131 Conector recto de flecha"/>
          <p:cNvCxnSpPr/>
          <p:nvPr/>
        </p:nvCxnSpPr>
        <p:spPr>
          <a:xfrm rot="16200000" flipH="1">
            <a:off x="5223316" y="4857760"/>
            <a:ext cx="285752" cy="14287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3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7217</TotalTime>
  <Words>3493</Words>
  <Application>Microsoft Office PowerPoint</Application>
  <PresentationFormat>Presentación en pantalla (4:3)</PresentationFormat>
  <Paragraphs>1393</Paragraphs>
  <Slides>126</Slides>
  <Notes>124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126</vt:i4>
      </vt:variant>
    </vt:vector>
  </HeadingPairs>
  <TitlesOfParts>
    <vt:vector size="135" baseType="lpstr">
      <vt:lpstr>Arial</vt:lpstr>
      <vt:lpstr>Calibri</vt:lpstr>
      <vt:lpstr>Courier New</vt:lpstr>
      <vt:lpstr>Times New Roman</vt:lpstr>
      <vt:lpstr>Wingdings</vt:lpstr>
      <vt:lpstr>Office Theme</vt:lpstr>
      <vt:lpstr>VISIO</vt:lpstr>
      <vt:lpstr>Visio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Multicycle operations</vt:lpstr>
      <vt:lpstr>1. Introduction</vt:lpstr>
      <vt:lpstr>2. Multicycle operations</vt:lpstr>
      <vt:lpstr>2. Multicycle operations</vt:lpstr>
      <vt:lpstr>3. Multicycle operations: structural haz</vt:lpstr>
      <vt:lpstr>3. Multicycle operations: structural haz</vt:lpstr>
      <vt:lpstr>3. Multicycle operations: structural haz</vt:lpstr>
      <vt:lpstr>3. Multicycle operations: structural haz</vt:lpstr>
      <vt:lpstr>3. Multicycle operations: structural haz</vt:lpstr>
      <vt:lpstr>3. Multicycle operations: structural haz</vt:lpstr>
      <vt:lpstr>4. Multicycle operations: RAW hazards</vt:lpstr>
      <vt:lpstr>4. Multicycle operations: RAW hazards</vt:lpstr>
      <vt:lpstr>5. Multicycle operations: OoO commit</vt:lpstr>
      <vt:lpstr>6. Multicycle operations: WAW hazards</vt:lpstr>
      <vt:lpstr>6. Multicycle operations: WAW hazards</vt:lpstr>
      <vt:lpstr>6. Multicycle operations: WAW hazards</vt:lpstr>
      <vt:lpstr>7. Multicycle operations: WAR hazards</vt:lpstr>
      <vt:lpstr>Advanced Microarchitecture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david5555595@hotmail.com</cp:lastModifiedBy>
  <cp:revision>113</cp:revision>
  <dcterms:created xsi:type="dcterms:W3CDTF">2012-08-07T04:56:47Z</dcterms:created>
  <dcterms:modified xsi:type="dcterms:W3CDTF">2018-04-06T18:58:33Z</dcterms:modified>
</cp:coreProperties>
</file>